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57" r:id="rId3"/>
    <p:sldId id="261" r:id="rId4"/>
    <p:sldId id="258" r:id="rId5"/>
    <p:sldId id="259" r:id="rId6"/>
    <p:sldId id="260" r:id="rId7"/>
    <p:sldId id="271" r:id="rId8"/>
    <p:sldId id="272" r:id="rId9"/>
    <p:sldId id="269" r:id="rId10"/>
    <p:sldId id="270" r:id="rId11"/>
    <p:sldId id="273" r:id="rId12"/>
    <p:sldId id="262" r:id="rId13"/>
    <p:sldId id="263" r:id="rId14"/>
    <p:sldId id="264" r:id="rId15"/>
    <p:sldId id="265" r:id="rId1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98" d="100"/>
          <a:sy n="98" d="100"/>
        </p:scale>
        <p:origin x="-90" y="-240"/>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6" name="Rounded Rectangle 15"/>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Group 9"/>
          <p:cNvGrpSpPr>
            <a:grpSpLocks noChangeAspect="1"/>
          </p:cNvGrpSpPr>
          <p:nvPr/>
        </p:nvGrpSpPr>
        <p:grpSpPr bwMode="hidden">
          <a:xfrm>
            <a:off x="211665" y="5353963"/>
            <a:ext cx="8723376" cy="1331580"/>
            <a:chOff x="-3905250" y="4294188"/>
            <a:chExt cx="13011150" cy="1892300"/>
          </a:xfrm>
        </p:grpSpPr>
        <p:sp>
          <p:nvSpPr>
            <p:cNvPr id="11"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5"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ctrTitle"/>
          </p:nvPr>
        </p:nvSpPr>
        <p:spPr>
          <a:xfrm>
            <a:off x="685800" y="1600200"/>
            <a:ext cx="7772400" cy="1780108"/>
          </a:xfrm>
        </p:spPr>
        <p:txBody>
          <a:bodyPr anchor="b">
            <a:normAutofit/>
          </a:bodyPr>
          <a:lstStyle>
            <a:lvl1pPr>
              <a:defRPr sz="4400">
                <a:solidFill>
                  <a:srgbClr val="FFFFFF"/>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371600" y="3556001"/>
            <a:ext cx="6400800" cy="1473200"/>
          </a:xfrm>
        </p:spPr>
        <p:txBody>
          <a:bodyPr>
            <a:normAutofit/>
          </a:bodyPr>
          <a:lstStyle>
            <a:lvl1pPr marL="0" indent="0" algn="ctr">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CEA67756-291D-4347-89D4-ED05C4CA0DFE}" type="datetimeFigureOut">
              <a:rPr lang="en-US" smtClean="0"/>
              <a:pPr/>
              <a:t>2/26/2019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5DA1549-E073-4D28-BA90-00FB008C9CF4}"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EA67756-291D-4347-89D4-ED05C4CA0DFE}" type="datetimeFigureOut">
              <a:rPr lang="en-US" smtClean="0"/>
              <a:pPr/>
              <a:t>2/26/2019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5DA1549-E073-4D28-BA90-00FB008C9CF4}" type="slidenum">
              <a:rPr lang="en-US" smtClean="0"/>
              <a:pPr/>
              <a:t>‹#›</a:t>
            </a:fld>
            <a:endParaRPr lang="en-US"/>
          </a:p>
        </p:txBody>
      </p:sp>
      <p:sp>
        <p:nvSpPr>
          <p:cNvPr id="7" name="Title 6"/>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4" name="Rounded Rectangle 13"/>
          <p:cNvSpPr/>
          <p:nvPr/>
        </p:nvSpPr>
        <p:spPr>
          <a:xfrm>
            <a:off x="228600" y="228600"/>
            <a:ext cx="8695944" cy="4736592"/>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14"/>
          <p:cNvSpPr>
            <a:spLocks/>
          </p:cNvSpPr>
          <p:nvPr/>
        </p:nvSpPr>
        <p:spPr bwMode="hidden">
          <a:xfrm>
            <a:off x="6047439" y="4203592"/>
            <a:ext cx="2876429" cy="714026"/>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18"/>
          <p:cNvSpPr>
            <a:spLocks/>
          </p:cNvSpPr>
          <p:nvPr/>
        </p:nvSpPr>
        <p:spPr bwMode="hidden">
          <a:xfrm>
            <a:off x="2619320" y="4075290"/>
            <a:ext cx="5544515" cy="850138"/>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22"/>
          <p:cNvSpPr>
            <a:spLocks/>
          </p:cNvSpPr>
          <p:nvPr/>
        </p:nvSpPr>
        <p:spPr bwMode="hidden">
          <a:xfrm>
            <a:off x="2828729" y="4087563"/>
            <a:ext cx="5467980" cy="774272"/>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6"/>
          <p:cNvSpPr>
            <a:spLocks/>
          </p:cNvSpPr>
          <p:nvPr/>
        </p:nvSpPr>
        <p:spPr bwMode="hidden">
          <a:xfrm>
            <a:off x="5609489" y="4074175"/>
            <a:ext cx="3308000" cy="651549"/>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3" name="Freeform 10"/>
          <p:cNvSpPr>
            <a:spLocks/>
          </p:cNvSpPr>
          <p:nvPr/>
        </p:nvSpPr>
        <p:spPr bwMode="hidden">
          <a:xfrm>
            <a:off x="211665" y="4058556"/>
            <a:ext cx="8723376" cy="1329874"/>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 name="Title 1"/>
          <p:cNvSpPr>
            <a:spLocks noGrp="1"/>
          </p:cNvSpPr>
          <p:nvPr>
            <p:ph type="title"/>
          </p:nvPr>
        </p:nvSpPr>
        <p:spPr>
          <a:xfrm>
            <a:off x="690032" y="2463560"/>
            <a:ext cx="7772400" cy="1524000"/>
          </a:xfrm>
        </p:spPr>
        <p:txBody>
          <a:bodyPr anchor="t">
            <a:normAutofit/>
          </a:bodyPr>
          <a:lstStyle>
            <a:lvl1pPr algn="ctr">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367366" y="1437449"/>
            <a:ext cx="6417735" cy="939801"/>
          </a:xfrm>
        </p:spPr>
        <p:txBody>
          <a:bodyPr anchor="b">
            <a:normAutofit/>
          </a:bodyPr>
          <a:lstStyle>
            <a:lvl1pPr marL="0" indent="0" algn="ctr">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EA67756-291D-4347-89D4-ED05C4CA0DFE}" type="datetimeFigureOut">
              <a:rPr lang="en-US" smtClean="0"/>
              <a:pPr/>
              <a:t>2/26/2019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5DA1549-E073-4D28-BA90-00FB008C9CF4}"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Date Placeholder 4"/>
          <p:cNvSpPr>
            <a:spLocks noGrp="1"/>
          </p:cNvSpPr>
          <p:nvPr>
            <p:ph type="dt" sz="half" idx="10"/>
          </p:nvPr>
        </p:nvSpPr>
        <p:spPr/>
        <p:txBody>
          <a:bodyPr/>
          <a:lstStyle/>
          <a:p>
            <a:fld id="{CEA67756-291D-4347-89D4-ED05C4CA0DFE}" type="datetimeFigureOut">
              <a:rPr lang="en-US" smtClean="0"/>
              <a:pPr/>
              <a:t>2/26/2019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5DA1549-E073-4D28-BA90-00FB008C9CF4}" type="slidenum">
              <a:rPr lang="en-US" smtClean="0"/>
              <a:pPr/>
              <a:t>‹#›</a:t>
            </a:fld>
            <a:endParaRPr lang="en-US"/>
          </a:p>
        </p:txBody>
      </p:sp>
      <p:sp>
        <p:nvSpPr>
          <p:cNvPr id="9" name="Content Placeholder 8"/>
          <p:cNvSpPr>
            <a:spLocks noGrp="1"/>
          </p:cNvSpPr>
          <p:nvPr>
            <p:ph sz="quarter" idx="13"/>
          </p:nvPr>
        </p:nvSpPr>
        <p:spPr>
          <a:xfrm>
            <a:off x="676655" y="2679192"/>
            <a:ext cx="3822192" cy="34472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Content Placeholder 10"/>
          <p:cNvSpPr>
            <a:spLocks noGrp="1"/>
          </p:cNvSpPr>
          <p:nvPr>
            <p:ph sz="quarter" idx="14"/>
          </p:nvPr>
        </p:nvSpPr>
        <p:spPr>
          <a:xfrm>
            <a:off x="4645152" y="2679192"/>
            <a:ext cx="3822192" cy="34472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76656" y="2678114"/>
            <a:ext cx="3822192" cy="639762"/>
          </a:xfrm>
        </p:spPr>
        <p:txBody>
          <a:bodyPr anchor="ctr"/>
          <a:lstStyle>
            <a:lvl1pPr marL="0" indent="0" algn="ctr">
              <a:buNone/>
              <a:defRPr sz="2400" b="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7334" y="3429001"/>
            <a:ext cx="3820055"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8200" y="2678113"/>
            <a:ext cx="3822192" cy="639762"/>
          </a:xfrm>
        </p:spPr>
        <p:txBody>
          <a:bodyPr anchor="ctr"/>
          <a:lstStyle>
            <a:lvl1pPr marL="0" indent="0" algn="ctr">
              <a:buNone/>
              <a:defRPr sz="2400" b="0" i="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3429001"/>
            <a:ext cx="3822192"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CEA67756-291D-4347-89D4-ED05C4CA0DFE}" type="datetimeFigureOut">
              <a:rPr lang="en-US" smtClean="0"/>
              <a:pPr/>
              <a:t>2/26/2019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5DA1549-E073-4D28-BA90-00FB008C9CF4}"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EA67756-291D-4347-89D4-ED05C4CA0DFE}" type="datetimeFigureOut">
              <a:rPr lang="en-US" smtClean="0"/>
              <a:pPr/>
              <a:t>2/26/2019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5DA1549-E073-4D28-BA90-00FB008C9CF4}"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12" name="Rounded Rectangle 11"/>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 name="Group 5"/>
          <p:cNvGrpSpPr>
            <a:grpSpLocks noChangeAspect="1"/>
          </p:cNvGrpSpPr>
          <p:nvPr/>
        </p:nvGrpSpPr>
        <p:grpSpPr bwMode="hidden">
          <a:xfrm>
            <a:off x="211665" y="714192"/>
            <a:ext cx="8723376" cy="1329874"/>
            <a:chOff x="-3905251" y="4294188"/>
            <a:chExt cx="13027839" cy="1892300"/>
          </a:xfrm>
        </p:grpSpPr>
        <p:sp>
          <p:nvSpPr>
            <p:cNvPr id="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Date Placeholder 1"/>
          <p:cNvSpPr>
            <a:spLocks noGrp="1"/>
          </p:cNvSpPr>
          <p:nvPr>
            <p:ph type="dt" sz="half" idx="10"/>
          </p:nvPr>
        </p:nvSpPr>
        <p:spPr/>
        <p:txBody>
          <a:bodyPr/>
          <a:lstStyle/>
          <a:p>
            <a:fld id="{CEA67756-291D-4347-89D4-ED05C4CA0DFE}" type="datetimeFigureOut">
              <a:rPr lang="en-US" smtClean="0"/>
              <a:pPr/>
              <a:t>2/26/2019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5DA1549-E073-4D28-BA90-00FB008C9CF4}"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5" name="Rounded Rectangle 14"/>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CEA67756-291D-4347-89D4-ED05C4CA0DFE}" type="datetimeFigureOut">
              <a:rPr lang="en-US" smtClean="0"/>
              <a:pPr/>
              <a:t>2/26/2019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5DA1549-E073-4D28-BA90-00FB008C9CF4}" type="slidenum">
              <a:rPr lang="en-US" smtClean="0"/>
              <a:pPr/>
              <a:t>‹#›</a:t>
            </a:fld>
            <a:endParaRPr lang="en-US"/>
          </a:p>
        </p:txBody>
      </p:sp>
      <p:sp>
        <p:nvSpPr>
          <p:cNvPr id="4" name="Text Placeholder 3"/>
          <p:cNvSpPr>
            <a:spLocks noGrp="1"/>
          </p:cNvSpPr>
          <p:nvPr>
            <p:ph type="body" sz="half" idx="2"/>
          </p:nvPr>
        </p:nvSpPr>
        <p:spPr>
          <a:xfrm>
            <a:off x="914400" y="3581401"/>
            <a:ext cx="3352800" cy="1905001"/>
          </a:xfrm>
        </p:spPr>
        <p:txBody>
          <a:bodyPr anchor="t">
            <a:normAutofit/>
          </a:bodyPr>
          <a:lstStyle>
            <a:lvl1pPr marL="0" indent="0">
              <a:spcBef>
                <a:spcPts val="0"/>
              </a:spcBef>
              <a:spcAft>
                <a:spcPts val="600"/>
              </a:spcAft>
              <a:buNone/>
              <a:defRPr sz="18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grpSp>
        <p:nvGrpSpPr>
          <p:cNvPr id="2" name="Group 23"/>
          <p:cNvGrpSpPr>
            <a:grpSpLocks noChangeAspect="1"/>
          </p:cNvGrpSpPr>
          <p:nvPr/>
        </p:nvGrpSpPr>
        <p:grpSpPr bwMode="hidden">
          <a:xfrm>
            <a:off x="211665" y="714191"/>
            <a:ext cx="8723376" cy="1331580"/>
            <a:chOff x="-3905250" y="4294188"/>
            <a:chExt cx="13011150" cy="1892300"/>
          </a:xfrm>
        </p:grpSpPr>
        <p:sp>
          <p:nvSpPr>
            <p:cNvPr id="25"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6"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7"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8"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9" name="Freeform 28"/>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2" name="Title 21"/>
          <p:cNvSpPr>
            <a:spLocks noGrp="1"/>
          </p:cNvSpPr>
          <p:nvPr>
            <p:ph type="title"/>
          </p:nvPr>
        </p:nvSpPr>
        <p:spPr>
          <a:xfrm>
            <a:off x="914400" y="2286000"/>
            <a:ext cx="3352800" cy="1252728"/>
          </a:xfrm>
        </p:spPr>
        <p:txBody>
          <a:bodyPr anchor="b">
            <a:noAutofit/>
          </a:bodyPr>
          <a:lstStyle>
            <a:lvl1pPr algn="l">
              <a:defRPr sz="3200">
                <a:solidFill>
                  <a:schemeClr val="tx2"/>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651963" y="1828800"/>
            <a:ext cx="3904076" cy="3810000"/>
          </a:xfrm>
        </p:spPr>
        <p:txBody>
          <a:bodyPr anchor="ctr"/>
          <a:lstStyle>
            <a:lvl1pPr>
              <a:buClr>
                <a:schemeClr val="bg1"/>
              </a:buClr>
              <a:defRPr sz="2200">
                <a:solidFill>
                  <a:schemeClr val="tx2"/>
                </a:solidFill>
              </a:defRPr>
            </a:lvl1pPr>
            <a:lvl2pPr>
              <a:buClr>
                <a:schemeClr val="bg1"/>
              </a:buClr>
              <a:defRPr sz="2000">
                <a:solidFill>
                  <a:schemeClr val="tx2"/>
                </a:solidFill>
              </a:defRPr>
            </a:lvl2pPr>
            <a:lvl3pPr>
              <a:buClr>
                <a:schemeClr val="bg1"/>
              </a:buClr>
              <a:defRPr sz="1800">
                <a:solidFill>
                  <a:schemeClr val="tx2"/>
                </a:solidFill>
              </a:defRPr>
            </a:lvl3pPr>
            <a:lvl4pPr>
              <a:buClr>
                <a:schemeClr val="bg1"/>
              </a:buClr>
              <a:defRPr sz="1600">
                <a:solidFill>
                  <a:schemeClr val="tx2"/>
                </a:solidFill>
              </a:defRPr>
            </a:lvl4pPr>
            <a:lvl5pPr>
              <a:buClr>
                <a:schemeClr val="bg1"/>
              </a:buClr>
              <a:defRPr sz="1600">
                <a:solidFill>
                  <a:schemeClr val="tx2"/>
                </a:solidFill>
              </a:defRPr>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5" name="Rounded Rectangle 14"/>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 name="Group 8"/>
          <p:cNvGrpSpPr>
            <a:grpSpLocks noChangeAspect="1"/>
          </p:cNvGrpSpPr>
          <p:nvPr/>
        </p:nvGrpSpPr>
        <p:grpSpPr bwMode="hidden">
          <a:xfrm>
            <a:off x="211665" y="5353963"/>
            <a:ext cx="8723376" cy="1331580"/>
            <a:chOff x="-3905250" y="4294188"/>
            <a:chExt cx="13011150" cy="1892300"/>
          </a:xfrm>
        </p:grpSpPr>
        <p:sp>
          <p:nvSpPr>
            <p:cNvPr id="10"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4"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title"/>
          </p:nvPr>
        </p:nvSpPr>
        <p:spPr>
          <a:xfrm>
            <a:off x="4874156" y="338667"/>
            <a:ext cx="3812645" cy="2429934"/>
          </a:xfrm>
        </p:spPr>
        <p:txBody>
          <a:bodyPr anchor="b">
            <a:normAutofit/>
          </a:bodyPr>
          <a:lstStyle>
            <a:lvl1pPr algn="l">
              <a:defRPr sz="2800" b="0">
                <a:solidFill>
                  <a:srgbClr val="FFFFFF"/>
                </a:solidFill>
              </a:defRPr>
            </a:lvl1pPr>
          </a:lstStyle>
          <a:p>
            <a:r>
              <a:rPr lang="en-US" smtClean="0"/>
              <a:t>Click to edit Master title style</a:t>
            </a:r>
            <a:endParaRPr lang="en-US" dirty="0"/>
          </a:p>
        </p:txBody>
      </p:sp>
      <p:sp>
        <p:nvSpPr>
          <p:cNvPr id="4" name="Text Placeholder 3"/>
          <p:cNvSpPr>
            <a:spLocks noGrp="1"/>
          </p:cNvSpPr>
          <p:nvPr>
            <p:ph type="body" sz="half" idx="2"/>
          </p:nvPr>
        </p:nvSpPr>
        <p:spPr>
          <a:xfrm>
            <a:off x="4868333" y="2785534"/>
            <a:ext cx="3818467" cy="2421467"/>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EA67756-291D-4347-89D4-ED05C4CA0DFE}" type="datetimeFigureOut">
              <a:rPr lang="en-US" smtClean="0"/>
              <a:pPr/>
              <a:t>2/26/2019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5DA1549-E073-4D28-BA90-00FB008C9CF4}" type="slidenum">
              <a:rPr lang="en-US" smtClean="0"/>
              <a:pPr/>
              <a:t>‹#›</a:t>
            </a:fld>
            <a:endParaRPr lang="en-US"/>
          </a:p>
        </p:txBody>
      </p:sp>
      <p:sp>
        <p:nvSpPr>
          <p:cNvPr id="3" name="Picture Placeholder 2"/>
          <p:cNvSpPr>
            <a:spLocks noGrp="1"/>
          </p:cNvSpPr>
          <p:nvPr>
            <p:ph type="pic" idx="1"/>
          </p:nvPr>
        </p:nvSpPr>
        <p:spPr>
          <a:xfrm>
            <a:off x="838200" y="1371600"/>
            <a:ext cx="3566160" cy="2926080"/>
          </a:xfrm>
          <a:prstGeom prst="roundRect">
            <a:avLst>
              <a:gd name="adj" fmla="val 3924"/>
            </a:avLst>
          </a:prstGeom>
          <a:solidFill>
            <a:schemeClr val="accent1"/>
          </a:solidFill>
          <a:ln>
            <a:noFill/>
          </a:ln>
          <a:effectLst>
            <a:reflection blurRad="12700" stA="30000" endPos="30000" dist="5000" dir="5400000" sy="-100000" algn="bl" rotWithShape="0"/>
          </a:effectLst>
          <a:scene3d>
            <a:camera prst="perspectiveContrastingLeftFacing" fov="600000">
              <a:rot lat="240000" lon="19799999" rev="0"/>
            </a:camera>
            <a:lightRig rig="threePt" dir="t">
              <a:rot lat="0" lon="0" rev="2700000"/>
            </a:lightRig>
          </a:scene3d>
          <a:sp3d>
            <a:bevelT w="44450" h="31750"/>
          </a:sp3d>
        </p:spPr>
        <p:txBody>
          <a:bodyPr/>
          <a:lstStyle>
            <a:lvl1pPr marL="0" indent="0" algn="ctr">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nchor="ctr"/>
          <a:lstStyle>
            <a:lvl1pPr algn="l">
              <a:defRPr/>
            </a:lvl1pPr>
            <a:lvl2pPr algn="l">
              <a:defRPr/>
            </a:lvl2pPr>
            <a:lvl3pPr algn="l">
              <a:defRPr/>
            </a:lvl3pPr>
            <a:lvl4pPr algn="l">
              <a:defRPr/>
            </a:lvl4pPr>
            <a:lvl5pPr algn="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EA67756-291D-4347-89D4-ED05C4CA0DFE}" type="datetimeFigureOut">
              <a:rPr lang="en-US" smtClean="0"/>
              <a:pPr/>
              <a:t>2/26/2019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5DA1549-E073-4D28-BA90-00FB008C9CF4}"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1" name="Rounded Rectangle 20"/>
          <p:cNvSpPr/>
          <p:nvPr/>
        </p:nvSpPr>
        <p:spPr bwMode="hidden">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CEA67756-291D-4347-89D4-ED05C4CA0DFE}" type="datetimeFigureOut">
              <a:rPr lang="en-US" smtClean="0"/>
              <a:pPr/>
              <a:t>2/26/2019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5DA1549-E073-4D28-BA90-00FB008C9CF4}" type="slidenum">
              <a:rPr lang="en-US" smtClean="0"/>
              <a:pPr/>
              <a:t>‹#›</a:t>
            </a:fld>
            <a:endParaRPr lang="en-US"/>
          </a:p>
        </p:txBody>
      </p:sp>
      <p:grpSp>
        <p:nvGrpSpPr>
          <p:cNvPr id="15" name="Group 14"/>
          <p:cNvGrpSpPr>
            <a:grpSpLocks noChangeAspect="1"/>
          </p:cNvGrpSpPr>
          <p:nvPr/>
        </p:nvGrpSpPr>
        <p:grpSpPr bwMode="hidden">
          <a:xfrm>
            <a:off x="211665" y="714191"/>
            <a:ext cx="8723376" cy="1331580"/>
            <a:chOff x="-3905250" y="4294188"/>
            <a:chExt cx="13011150" cy="1892300"/>
          </a:xfrm>
        </p:grpSpPr>
        <p:sp>
          <p:nvSpPr>
            <p:cNvPr id="16"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0" name="Freeform 19"/>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Vertical Title 1"/>
          <p:cNvSpPr>
            <a:spLocks noGrp="1"/>
          </p:cNvSpPr>
          <p:nvPr>
            <p:ph type="title" orient="vert"/>
          </p:nvPr>
        </p:nvSpPr>
        <p:spPr>
          <a:xfrm>
            <a:off x="6629400" y="1447801"/>
            <a:ext cx="2057400" cy="4487333"/>
          </a:xfrm>
        </p:spPr>
        <p:txBody>
          <a:bodyPr vert="eaVert" anchor="ctr"/>
          <a:lstStyle>
            <a:lvl1pPr algn="l">
              <a:defRPr>
                <a:solidFill>
                  <a:schemeClr val="tx2"/>
                </a:solidFill>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1447800"/>
            <a:ext cx="6019800" cy="4487334"/>
          </a:xfrm>
        </p:spPr>
        <p:txBody>
          <a:bodyPr vert="eaVert"/>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 name="Rounded Rectangle 13"/>
          <p:cNvSpPr/>
          <p:nvPr/>
        </p:nvSpPr>
        <p:spPr>
          <a:xfrm>
            <a:off x="228600" y="228600"/>
            <a:ext cx="8695944" cy="2468880"/>
          </a:xfrm>
          <a:prstGeom prst="roundRect">
            <a:avLst>
              <a:gd name="adj" fmla="val 3362"/>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 name="Group 15"/>
          <p:cNvGrpSpPr>
            <a:grpSpLocks noChangeAspect="1"/>
          </p:cNvGrpSpPr>
          <p:nvPr/>
        </p:nvGrpSpPr>
        <p:grpSpPr bwMode="hidden">
          <a:xfrm>
            <a:off x="211665" y="1679430"/>
            <a:ext cx="8723376" cy="1329874"/>
            <a:chOff x="-3905251" y="4294188"/>
            <a:chExt cx="13027839" cy="1892300"/>
          </a:xfrm>
        </p:grpSpPr>
        <p:sp>
          <p:nvSpPr>
            <p:cNvPr id="1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Placeholder 1"/>
          <p:cNvSpPr>
            <a:spLocks noGrp="1"/>
          </p:cNvSpPr>
          <p:nvPr>
            <p:ph type="title"/>
          </p:nvPr>
        </p:nvSpPr>
        <p:spPr>
          <a:xfrm>
            <a:off x="457200" y="338328"/>
            <a:ext cx="8229600" cy="1252728"/>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4" name="Date Placeholder 3"/>
          <p:cNvSpPr>
            <a:spLocks noGrp="1"/>
          </p:cNvSpPr>
          <p:nvPr>
            <p:ph type="dt" sz="half" idx="2"/>
          </p:nvPr>
        </p:nvSpPr>
        <p:spPr>
          <a:xfrm>
            <a:off x="5163672" y="6250165"/>
            <a:ext cx="3786691" cy="365125"/>
          </a:xfrm>
          <a:prstGeom prst="rect">
            <a:avLst/>
          </a:prstGeom>
        </p:spPr>
        <p:txBody>
          <a:bodyPr vert="horz" lIns="91440" tIns="45720" rIns="91440" bIns="45720" rtlCol="0" anchor="ctr"/>
          <a:lstStyle>
            <a:lvl1pPr algn="r">
              <a:defRPr sz="1000">
                <a:solidFill>
                  <a:schemeClr val="tx2"/>
                </a:solidFill>
              </a:defRPr>
            </a:lvl1pPr>
          </a:lstStyle>
          <a:p>
            <a:fld id="{CEA67756-291D-4347-89D4-ED05C4CA0DFE}" type="datetimeFigureOut">
              <a:rPr lang="en-US" smtClean="0"/>
              <a:pPr/>
              <a:t>2/26/2019</a:t>
            </a:fld>
            <a:endParaRPr lang="en-US"/>
          </a:p>
        </p:txBody>
      </p:sp>
      <p:sp>
        <p:nvSpPr>
          <p:cNvPr id="5" name="Footer Placeholder 4"/>
          <p:cNvSpPr>
            <a:spLocks noGrp="1"/>
          </p:cNvSpPr>
          <p:nvPr>
            <p:ph type="ftr" sz="quarter" idx="3"/>
          </p:nvPr>
        </p:nvSpPr>
        <p:spPr>
          <a:xfrm>
            <a:off x="193639" y="6250165"/>
            <a:ext cx="3786691" cy="365125"/>
          </a:xfrm>
          <a:prstGeom prst="rect">
            <a:avLst/>
          </a:prstGeom>
        </p:spPr>
        <p:txBody>
          <a:bodyPr vert="horz" lIns="91440" tIns="45720" rIns="91440" bIns="45720" rtlCol="0" anchor="ctr"/>
          <a:lstStyle>
            <a:lvl1pPr algn="l">
              <a:defRPr sz="1000">
                <a:solidFill>
                  <a:schemeClr val="tx2"/>
                </a:solidFill>
              </a:defRPr>
            </a:lvl1pPr>
          </a:lstStyle>
          <a:p>
            <a:endParaRPr lang="en-US"/>
          </a:p>
        </p:txBody>
      </p:sp>
      <p:sp>
        <p:nvSpPr>
          <p:cNvPr id="6" name="Slide Number Placeholder 5"/>
          <p:cNvSpPr>
            <a:spLocks noGrp="1"/>
          </p:cNvSpPr>
          <p:nvPr>
            <p:ph type="sldNum" sz="quarter" idx="4"/>
          </p:nvPr>
        </p:nvSpPr>
        <p:spPr>
          <a:xfrm>
            <a:off x="3991088" y="6250164"/>
            <a:ext cx="1161827" cy="365125"/>
          </a:xfrm>
          <a:prstGeom prst="rect">
            <a:avLst/>
          </a:prstGeom>
        </p:spPr>
        <p:txBody>
          <a:bodyPr vert="horz" lIns="91440" tIns="45720" rIns="91440" bIns="45720" rtlCol="0" anchor="ctr"/>
          <a:lstStyle>
            <a:lvl1pPr algn="ctr">
              <a:defRPr sz="1000">
                <a:solidFill>
                  <a:schemeClr val="tx2"/>
                </a:solidFill>
              </a:defRPr>
            </a:lvl1pPr>
          </a:lstStyle>
          <a:p>
            <a:fld id="{05DA1549-E073-4D28-BA90-00FB008C9CF4}" type="slidenum">
              <a:rPr lang="en-US" smtClean="0"/>
              <a:pPr/>
              <a:t>‹#›</a:t>
            </a:fld>
            <a:endParaRPr lang="en-US"/>
          </a:p>
        </p:txBody>
      </p:sp>
      <p:sp>
        <p:nvSpPr>
          <p:cNvPr id="3" name="Text Placeholder 2"/>
          <p:cNvSpPr>
            <a:spLocks noGrp="1"/>
          </p:cNvSpPr>
          <p:nvPr>
            <p:ph type="body" idx="1"/>
          </p:nvPr>
        </p:nvSpPr>
        <p:spPr>
          <a:xfrm>
            <a:off x="872068" y="2675467"/>
            <a:ext cx="7408333" cy="3450696"/>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1.xml"/><Relationship Id="rId4" Type="http://schemas.openxmlformats.org/officeDocument/2006/relationships/image" Target="../media/image1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err="1" smtClean="0">
                <a:solidFill>
                  <a:schemeClr val="tx2">
                    <a:lumMod val="75000"/>
                  </a:schemeClr>
                </a:solidFill>
                <a:latin typeface="Algerian" pitchFamily="82" charset="0"/>
              </a:rPr>
              <a:t>Tornadele</a:t>
            </a:r>
            <a:r>
              <a:rPr lang="en-US" dirty="0" smtClean="0">
                <a:solidFill>
                  <a:schemeClr val="tx2">
                    <a:lumMod val="75000"/>
                  </a:schemeClr>
                </a:solidFill>
                <a:latin typeface="Algerian" pitchFamily="82" charset="0"/>
              </a:rPr>
              <a:t> din </a:t>
            </a:r>
            <a:r>
              <a:rPr lang="en-US" dirty="0">
                <a:solidFill>
                  <a:schemeClr val="tx2">
                    <a:lumMod val="75000"/>
                  </a:schemeClr>
                </a:solidFill>
                <a:latin typeface="Algerian" pitchFamily="82" charset="0"/>
              </a:rPr>
              <a:t>R</a:t>
            </a:r>
            <a:r>
              <a:rPr lang="en-US" dirty="0" smtClean="0">
                <a:solidFill>
                  <a:schemeClr val="tx2">
                    <a:lumMod val="75000"/>
                  </a:schemeClr>
                </a:solidFill>
                <a:latin typeface="Algerian" pitchFamily="82" charset="0"/>
              </a:rPr>
              <a:t>omania</a:t>
            </a:r>
            <a:endParaRPr lang="en-US" dirty="0">
              <a:solidFill>
                <a:schemeClr val="tx2">
                  <a:lumMod val="75000"/>
                </a:schemeClr>
              </a:solidFill>
              <a:latin typeface="Algerian" pitchFamily="82" charset="0"/>
            </a:endParaRPr>
          </a:p>
        </p:txBody>
      </p:sp>
      <p:sp>
        <p:nvSpPr>
          <p:cNvPr id="3" name="Subtitle 2"/>
          <p:cNvSpPr>
            <a:spLocks noGrp="1"/>
          </p:cNvSpPr>
          <p:nvPr>
            <p:ph type="subTitle" idx="1"/>
          </p:nvPr>
        </p:nvSpPr>
        <p:spPr>
          <a:xfrm>
            <a:off x="1371600" y="3556000"/>
            <a:ext cx="7162800" cy="2463799"/>
          </a:xfrm>
        </p:spPr>
        <p:txBody>
          <a:bodyPr>
            <a:normAutofit/>
          </a:bodyPr>
          <a:lstStyle/>
          <a:p>
            <a:r>
              <a:rPr lang="en-US" sz="3600" dirty="0" err="1" smtClean="0">
                <a:solidFill>
                  <a:schemeClr val="bg1"/>
                </a:solidFill>
                <a:latin typeface="Algerian" pitchFamily="82" charset="0"/>
              </a:rPr>
              <a:t>Cauze</a:t>
            </a:r>
            <a:r>
              <a:rPr lang="en-US" sz="3600" dirty="0" smtClean="0">
                <a:solidFill>
                  <a:schemeClr val="bg1"/>
                </a:solidFill>
                <a:latin typeface="Algerian" pitchFamily="82" charset="0"/>
              </a:rPr>
              <a:t> </a:t>
            </a:r>
            <a:r>
              <a:rPr lang="en-US" sz="3600" dirty="0" err="1" smtClean="0">
                <a:solidFill>
                  <a:schemeClr val="bg1"/>
                </a:solidFill>
                <a:latin typeface="Algerian" pitchFamily="82" charset="0"/>
              </a:rPr>
              <a:t>si</a:t>
            </a:r>
            <a:r>
              <a:rPr lang="en-US" sz="3600" dirty="0" smtClean="0">
                <a:solidFill>
                  <a:schemeClr val="bg1"/>
                </a:solidFill>
                <a:latin typeface="Algerian" pitchFamily="82" charset="0"/>
              </a:rPr>
              <a:t> </a:t>
            </a:r>
            <a:r>
              <a:rPr lang="en-US" sz="3600" dirty="0" err="1" smtClean="0">
                <a:solidFill>
                  <a:schemeClr val="bg1"/>
                </a:solidFill>
                <a:latin typeface="Algerian" pitchFamily="82" charset="0"/>
              </a:rPr>
              <a:t>consecinte</a:t>
            </a:r>
            <a:endParaRPr lang="en-US" sz="3600" dirty="0" smtClean="0">
              <a:solidFill>
                <a:schemeClr val="bg1"/>
              </a:solidFill>
              <a:latin typeface="Algerian" pitchFamily="82" charset="0"/>
            </a:endParaRPr>
          </a:p>
          <a:p>
            <a:endParaRPr lang="en-US" dirty="0" smtClean="0">
              <a:latin typeface="Algerian" pitchFamily="82" charset="0"/>
            </a:endParaRPr>
          </a:p>
          <a:p>
            <a:endParaRPr lang="en-US" dirty="0" smtClean="0">
              <a:latin typeface="Algerian" pitchFamily="82" charset="0"/>
            </a:endParaRPr>
          </a:p>
          <a:p>
            <a:endParaRPr lang="en-US" dirty="0" smtClean="0">
              <a:latin typeface="Algerian" pitchFamily="82" charset="0"/>
            </a:endParaRPr>
          </a:p>
          <a:p>
            <a:r>
              <a:rPr lang="en-US" dirty="0" smtClean="0">
                <a:latin typeface="Algerian" pitchFamily="82" charset="0"/>
              </a:rPr>
              <a:t> </a:t>
            </a:r>
            <a:r>
              <a:rPr lang="en-US" sz="1200" dirty="0" err="1" smtClean="0">
                <a:solidFill>
                  <a:schemeClr val="tx1"/>
                </a:solidFill>
                <a:latin typeface="Arial Black" pitchFamily="34" charset="0"/>
              </a:rPr>
              <a:t>Clasa</a:t>
            </a:r>
            <a:r>
              <a:rPr lang="en-US" sz="1200" dirty="0" smtClean="0">
                <a:solidFill>
                  <a:schemeClr val="tx1"/>
                </a:solidFill>
                <a:latin typeface="Arial Black" pitchFamily="34" charset="0"/>
              </a:rPr>
              <a:t> a VI-a A</a:t>
            </a:r>
          </a:p>
          <a:p>
            <a:r>
              <a:rPr lang="en-US" sz="1200" dirty="0" err="1" smtClean="0">
                <a:solidFill>
                  <a:schemeClr val="tx1"/>
                </a:solidFill>
                <a:latin typeface="Arial Black" pitchFamily="34" charset="0"/>
              </a:rPr>
              <a:t>Scoala</a:t>
            </a:r>
            <a:r>
              <a:rPr lang="en-US" sz="1200" dirty="0" smtClean="0">
                <a:solidFill>
                  <a:schemeClr val="tx1"/>
                </a:solidFill>
                <a:latin typeface="Arial Black" pitchFamily="34" charset="0"/>
              </a:rPr>
              <a:t> </a:t>
            </a:r>
            <a:r>
              <a:rPr lang="en-US" sz="1200" dirty="0" err="1" smtClean="0">
                <a:solidFill>
                  <a:schemeClr val="tx1"/>
                </a:solidFill>
                <a:latin typeface="Arial Black" pitchFamily="34" charset="0"/>
              </a:rPr>
              <a:t>Gimnazial</a:t>
            </a:r>
            <a:r>
              <a:rPr lang="ro-RO" sz="1200" dirty="0" smtClean="0">
                <a:solidFill>
                  <a:schemeClr val="tx1"/>
                </a:solidFill>
                <a:latin typeface="Arial Black" pitchFamily="34" charset="0"/>
              </a:rPr>
              <a:t>a Constantin Gh. Marinescu Galați</a:t>
            </a:r>
            <a:endParaRPr lang="en-US" sz="1200" dirty="0">
              <a:solidFill>
                <a:schemeClr val="tx1"/>
              </a:solidFill>
              <a:latin typeface="Arial Black" pitchFamily="34" charset="0"/>
            </a:endParaRPr>
          </a:p>
        </p:txBody>
      </p:sp>
    </p:spTree>
    <p:extLst>
      <p:ext uri="{BB962C8B-B14F-4D97-AF65-F5344CB8AC3E}">
        <p14:creationId xmlns:p14="http://schemas.microsoft.com/office/powerpoint/2010/main" xmlns="" val="4094001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600200"/>
            <a:ext cx="5638800" cy="1780108"/>
          </a:xfrm>
        </p:spPr>
        <p:txBody>
          <a:bodyPr>
            <a:noAutofit/>
          </a:bodyPr>
          <a:lstStyle/>
          <a:p>
            <a:r>
              <a:rPr lang="vi-VN" sz="2400" dirty="0">
                <a:solidFill>
                  <a:schemeClr val="tx2">
                    <a:lumMod val="75000"/>
                  </a:schemeClr>
                </a:solidFill>
                <a:latin typeface="Arial" pitchFamily="34" charset="0"/>
                <a:cs typeface="Arial" pitchFamily="34" charset="0"/>
              </a:rPr>
              <a:t>Tornado </a:t>
            </a:r>
            <a:r>
              <a:rPr lang="vi-VN" sz="2400" dirty="0" smtClean="0">
                <a:solidFill>
                  <a:schemeClr val="tx2">
                    <a:lumMod val="75000"/>
                  </a:schemeClr>
                </a:solidFill>
                <a:latin typeface="Arial" pitchFamily="34" charset="0"/>
                <a:cs typeface="Arial" pitchFamily="34" charset="0"/>
              </a:rPr>
              <a:t>sau </a:t>
            </a:r>
            <a:r>
              <a:rPr lang="vi-VN" sz="2400" dirty="0">
                <a:solidFill>
                  <a:schemeClr val="tx2">
                    <a:lumMod val="75000"/>
                  </a:schemeClr>
                </a:solidFill>
                <a:latin typeface="Arial" pitchFamily="34" charset="0"/>
                <a:cs typeface="Arial" pitchFamily="34" charset="0"/>
              </a:rPr>
              <a:t>Trombă </a:t>
            </a:r>
            <a:r>
              <a:rPr lang="vi-VN" sz="2400" dirty="0" smtClean="0">
                <a:solidFill>
                  <a:schemeClr val="tx2">
                    <a:lumMod val="75000"/>
                  </a:schemeClr>
                </a:solidFill>
                <a:latin typeface="Arial" pitchFamily="34" charset="0"/>
                <a:cs typeface="Arial" pitchFamily="34" charset="0"/>
              </a:rPr>
              <a:t>puternică</a:t>
            </a:r>
            <a:r>
              <a:rPr lang="en-US" sz="2400" dirty="0" smtClean="0">
                <a:solidFill>
                  <a:schemeClr val="tx2">
                    <a:lumMod val="75000"/>
                  </a:schemeClr>
                </a:solidFill>
                <a:latin typeface="Arial" pitchFamily="34" charset="0"/>
                <a:cs typeface="Arial" pitchFamily="34" charset="0"/>
              </a:rPr>
              <a:t> </a:t>
            </a:r>
            <a:r>
              <a:rPr lang="en-US" sz="2400" dirty="0" err="1" smtClean="0">
                <a:solidFill>
                  <a:schemeClr val="tx2">
                    <a:lumMod val="75000"/>
                  </a:schemeClr>
                </a:solidFill>
                <a:latin typeface="Arial" pitchFamily="34" charset="0"/>
                <a:cs typeface="Arial" pitchFamily="34" charset="0"/>
              </a:rPr>
              <a:t>inseamna</a:t>
            </a:r>
            <a:r>
              <a:rPr lang="en-US" sz="2400" dirty="0" smtClean="0">
                <a:solidFill>
                  <a:schemeClr val="tx2">
                    <a:lumMod val="75000"/>
                  </a:schemeClr>
                </a:solidFill>
                <a:latin typeface="Arial" pitchFamily="34" charset="0"/>
                <a:cs typeface="Arial" pitchFamily="34" charset="0"/>
              </a:rPr>
              <a:t> </a:t>
            </a:r>
            <a:r>
              <a:rPr lang="vi-VN" sz="2400" dirty="0" smtClean="0">
                <a:solidFill>
                  <a:schemeClr val="tx2">
                    <a:lumMod val="75000"/>
                  </a:schemeClr>
                </a:solidFill>
                <a:latin typeface="Arial" pitchFamily="34" charset="0"/>
                <a:cs typeface="Arial" pitchFamily="34" charset="0"/>
              </a:rPr>
              <a:t> </a:t>
            </a:r>
            <a:r>
              <a:rPr lang="vi-VN" sz="2400" dirty="0">
                <a:solidFill>
                  <a:schemeClr val="tx2">
                    <a:lumMod val="75000"/>
                  </a:schemeClr>
                </a:solidFill>
                <a:latin typeface="Arial" pitchFamily="34" charset="0"/>
                <a:cs typeface="Arial" pitchFamily="34" charset="0"/>
              </a:rPr>
              <a:t>vânt foarte puternic ce acționează pe un areal redus, sub formă de vârtej de aer</a:t>
            </a:r>
            <a:r>
              <a:rPr lang="vi-VN" sz="2400" dirty="0" smtClean="0">
                <a:solidFill>
                  <a:schemeClr val="tx2">
                    <a:lumMod val="75000"/>
                  </a:schemeClr>
                </a:solidFill>
                <a:latin typeface="Arial" pitchFamily="34" charset="0"/>
                <a:cs typeface="Arial" pitchFamily="34" charset="0"/>
              </a:rPr>
              <a:t>..</a:t>
            </a:r>
            <a:r>
              <a:rPr lang="en-US" sz="2400" dirty="0" smtClean="0">
                <a:solidFill>
                  <a:schemeClr val="tx2">
                    <a:lumMod val="75000"/>
                  </a:schemeClr>
                </a:solidFill>
                <a:latin typeface="Arial" pitchFamily="34" charset="0"/>
                <a:cs typeface="Arial" pitchFamily="34" charset="0"/>
              </a:rPr>
              <a:t/>
            </a:r>
            <a:br>
              <a:rPr lang="en-US" sz="2400" dirty="0" smtClean="0">
                <a:solidFill>
                  <a:schemeClr val="tx2">
                    <a:lumMod val="75000"/>
                  </a:schemeClr>
                </a:solidFill>
                <a:latin typeface="Arial" pitchFamily="34" charset="0"/>
                <a:cs typeface="Arial" pitchFamily="34" charset="0"/>
              </a:rPr>
            </a:br>
            <a:endParaRPr lang="en-US" sz="2400" dirty="0">
              <a:solidFill>
                <a:schemeClr val="tx2">
                  <a:lumMod val="75000"/>
                </a:schemeClr>
              </a:solidFill>
              <a:latin typeface="Arial" pitchFamily="34" charset="0"/>
              <a:cs typeface="Arial" pitchFamily="34" charset="0"/>
            </a:endParaRPr>
          </a:p>
        </p:txBody>
      </p:sp>
      <p:sp>
        <p:nvSpPr>
          <p:cNvPr id="3" name="Subtitle 2"/>
          <p:cNvSpPr>
            <a:spLocks noGrp="1"/>
          </p:cNvSpPr>
          <p:nvPr>
            <p:ph type="subTitle" idx="1"/>
          </p:nvPr>
        </p:nvSpPr>
        <p:spPr>
          <a:xfrm>
            <a:off x="1981200" y="3556000"/>
            <a:ext cx="4724400" cy="2616199"/>
          </a:xfrm>
        </p:spPr>
        <p:txBody>
          <a:bodyPr>
            <a:normAutofit fontScale="40000" lnSpcReduction="20000"/>
          </a:bodyPr>
          <a:lstStyle/>
          <a:p>
            <a:endParaRPr lang="en-US" dirty="0" smtClean="0"/>
          </a:p>
          <a:p>
            <a:r>
              <a:rPr lang="vi-VN" sz="6200" dirty="0" smtClean="0">
                <a:latin typeface="Arial" pitchFamily="34" charset="0"/>
                <a:cs typeface="Arial" pitchFamily="34" charset="0"/>
              </a:rPr>
              <a:t>Tornada </a:t>
            </a:r>
            <a:r>
              <a:rPr lang="vi-VN" sz="6200" dirty="0">
                <a:latin typeface="Arial" pitchFamily="34" charset="0"/>
                <a:cs typeface="Arial" pitchFamily="34" charset="0"/>
              </a:rPr>
              <a:t>se formează atunci când o cantitate imensă de aer cald (ciclon) urcă și aerul rece (anti ciclon) coboară, prin deplasare se formează o pâlnie</a:t>
            </a:r>
            <a:r>
              <a:rPr lang="vi-VN" sz="6200" dirty="0" smtClean="0">
                <a:latin typeface="Arial" pitchFamily="34" charset="0"/>
                <a:cs typeface="Arial" pitchFamily="34" charset="0"/>
              </a:rPr>
              <a:t>.</a:t>
            </a:r>
            <a:endParaRPr lang="en-US" sz="6200" dirty="0" smtClean="0">
              <a:latin typeface="Arial" pitchFamily="34" charset="0"/>
              <a:cs typeface="Arial" pitchFamily="34" charset="0"/>
            </a:endParaRPr>
          </a:p>
          <a:p>
            <a:r>
              <a:rPr lang="vi-VN" sz="6200" dirty="0" smtClean="0">
                <a:latin typeface="Arial" pitchFamily="34" charset="0"/>
                <a:cs typeface="Arial" pitchFamily="34" charset="0"/>
              </a:rPr>
              <a:t> </a:t>
            </a:r>
            <a:endParaRPr lang="en-US" sz="6200" dirty="0">
              <a:latin typeface="Arial" pitchFamily="34" charset="0"/>
              <a:cs typeface="Arial" pitchFamily="34" charset="0"/>
            </a:endParaRPr>
          </a:p>
        </p:txBody>
      </p: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6400800" y="381000"/>
            <a:ext cx="2381250" cy="31623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6629400" y="4572000"/>
            <a:ext cx="2219325" cy="2057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028" name="Picture 4"/>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29198" y="4722737"/>
            <a:ext cx="2028202" cy="21491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4" name="Rectangle 3"/>
          <p:cNvSpPr/>
          <p:nvPr/>
        </p:nvSpPr>
        <p:spPr>
          <a:xfrm>
            <a:off x="6400800" y="3244334"/>
            <a:ext cx="2057400" cy="369332"/>
          </a:xfrm>
          <a:prstGeom prst="rect">
            <a:avLst/>
          </a:prstGeom>
        </p:spPr>
        <p:txBody>
          <a:bodyPr wrap="square">
            <a:spAutoFit/>
          </a:bodyPr>
          <a:lstStyle/>
          <a:p>
            <a:r>
              <a:rPr lang="en-US" dirty="0" smtClean="0">
                <a:solidFill>
                  <a:schemeClr val="accent6"/>
                </a:solidFill>
              </a:rPr>
              <a:t>Oklahoma Tornado</a:t>
            </a:r>
            <a:endParaRPr lang="en-US" dirty="0">
              <a:solidFill>
                <a:schemeClr val="accent6"/>
              </a:solidFill>
            </a:endParaRPr>
          </a:p>
        </p:txBody>
      </p:sp>
    </p:spTree>
    <p:extLst>
      <p:ext uri="{BB962C8B-B14F-4D97-AF65-F5344CB8AC3E}">
        <p14:creationId xmlns:p14="http://schemas.microsoft.com/office/powerpoint/2010/main" xmlns="" val="41689729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algn="ctr"/>
            <a:r>
              <a:rPr lang="en-US" sz="2000" b="1" dirty="0"/>
              <a:t>A</a:t>
            </a:r>
            <a:r>
              <a:rPr lang="vi-VN" sz="2000" dirty="0" smtClean="0"/>
              <a:t>pare </a:t>
            </a:r>
            <a:r>
              <a:rPr lang="en-US" sz="2000" dirty="0" smtClean="0"/>
              <a:t> </a:t>
            </a:r>
            <a:r>
              <a:rPr lang="vi-VN" sz="2000" dirty="0" smtClean="0"/>
              <a:t>un </a:t>
            </a:r>
            <a:r>
              <a:rPr lang="vi-VN" sz="2000" dirty="0"/>
              <a:t>puternic curent descendent, care poate intra în rotație cu aerul cald din fața furtunii. Astfel, apare un fuior sau pâlnie la baza norului, care coboară și atinge solul, producând o tornadă. Dacă acest fenomen se întâmplă pe mare, poartă numele de trombă marină</a:t>
            </a:r>
            <a:r>
              <a:rPr lang="vi-VN" dirty="0" smtClean="0"/>
              <a:t>.</a:t>
            </a:r>
            <a:endParaRPr lang="en-US" dirty="0" smtClean="0"/>
          </a:p>
          <a:p>
            <a:pPr algn="ctr"/>
            <a:r>
              <a:rPr lang="it-IT" dirty="0" smtClean="0"/>
              <a:t> </a:t>
            </a:r>
            <a:r>
              <a:rPr lang="it-IT" sz="2000" dirty="0">
                <a:latin typeface="Arial" pitchFamily="34" charset="0"/>
                <a:cs typeface="Arial" pitchFamily="34" charset="0"/>
              </a:rPr>
              <a:t>Tornadele variaza in diametru de la cativa zeci de metri pana la aproximativ 2 km</a:t>
            </a:r>
            <a:r>
              <a:rPr lang="it-IT" dirty="0"/>
              <a:t>, </a:t>
            </a:r>
            <a:endParaRPr lang="en-US" dirty="0"/>
          </a:p>
        </p:txBody>
      </p:sp>
      <p:sp>
        <p:nvSpPr>
          <p:cNvPr id="3" name="Title 2"/>
          <p:cNvSpPr>
            <a:spLocks noGrp="1"/>
          </p:cNvSpPr>
          <p:nvPr>
            <p:ph type="title"/>
          </p:nvPr>
        </p:nvSpPr>
        <p:spPr/>
        <p:txBody>
          <a:bodyPr>
            <a:normAutofit fontScale="90000"/>
          </a:bodyPr>
          <a:lstStyle/>
          <a:p>
            <a:r>
              <a:rPr lang="vi-VN" sz="2200" b="1" dirty="0">
                <a:solidFill>
                  <a:schemeClr val="tx2"/>
                </a:solidFill>
                <a:latin typeface="Arial" pitchFamily="34" charset="0"/>
                <a:cs typeface="Arial" pitchFamily="34" charset="0"/>
              </a:rPr>
              <a:t>În sezonul cald, din cauza încălzirii diurne a aerului, se creează o mișcare în sus a aerului, ascendentă, ceea ce duce în anumite condiții la formarea norilor de furtună. Acești nori au baza sub un kilometru, </a:t>
            </a:r>
            <a:r>
              <a:rPr lang="vi-VN" sz="2200" b="1" dirty="0" smtClean="0">
                <a:solidFill>
                  <a:schemeClr val="tx2"/>
                </a:solidFill>
                <a:latin typeface="Arial" pitchFamily="34" charset="0"/>
                <a:cs typeface="Arial" pitchFamily="34" charset="0"/>
              </a:rPr>
              <a:t>în</a:t>
            </a:r>
            <a:r>
              <a:rPr lang="en-US" sz="2200" b="1" dirty="0" smtClean="0">
                <a:solidFill>
                  <a:schemeClr val="tx2"/>
                </a:solidFill>
                <a:latin typeface="Arial" pitchFamily="34" charset="0"/>
                <a:cs typeface="Arial" pitchFamily="34" charset="0"/>
              </a:rPr>
              <a:t> </a:t>
            </a:r>
            <a:r>
              <a:rPr lang="vi-VN" sz="2200" b="1" dirty="0" smtClean="0">
                <a:solidFill>
                  <a:schemeClr val="tx2"/>
                </a:solidFill>
                <a:latin typeface="Arial" pitchFamily="34" charset="0"/>
                <a:cs typeface="Arial" pitchFamily="34" charset="0"/>
              </a:rPr>
              <a:t>timp </a:t>
            </a:r>
            <a:r>
              <a:rPr lang="vi-VN" sz="2200" b="1" dirty="0">
                <a:solidFill>
                  <a:schemeClr val="tx2"/>
                </a:solidFill>
                <a:latin typeface="Arial" pitchFamily="34" charset="0"/>
                <a:cs typeface="Arial" pitchFamily="34" charset="0"/>
              </a:rPr>
              <a:t>ce vârfurile lor pot depăși zece </a:t>
            </a:r>
            <a:r>
              <a:rPr lang="vi-VN" sz="2200" b="1" dirty="0" smtClean="0">
                <a:solidFill>
                  <a:schemeClr val="tx2"/>
                </a:solidFill>
                <a:latin typeface="Arial" pitchFamily="34" charset="0"/>
                <a:cs typeface="Arial" pitchFamily="34" charset="0"/>
              </a:rPr>
              <a:t>kilometr</a:t>
            </a:r>
            <a:r>
              <a:rPr lang="en-US" sz="2200" b="1" dirty="0" err="1" smtClean="0">
                <a:solidFill>
                  <a:schemeClr val="tx2"/>
                </a:solidFill>
                <a:latin typeface="Arial" pitchFamily="34" charset="0"/>
                <a:cs typeface="Arial" pitchFamily="34" charset="0"/>
              </a:rPr>
              <a:t>i</a:t>
            </a:r>
            <a:r>
              <a:rPr lang="vi-VN" sz="2200" b="1" dirty="0" smtClean="0">
                <a:solidFill>
                  <a:schemeClr val="tx2"/>
                </a:solidFill>
                <a:latin typeface="Arial" pitchFamily="34" charset="0"/>
                <a:cs typeface="Arial" pitchFamily="34" charset="0"/>
              </a:rPr>
              <a:t> înăltime</a:t>
            </a:r>
            <a:r>
              <a:rPr lang="en-US" sz="2200" b="1" dirty="0" smtClean="0">
                <a:solidFill>
                  <a:schemeClr val="tx2"/>
                </a:solidFill>
                <a:latin typeface="Arial" pitchFamily="34" charset="0"/>
                <a:cs typeface="Arial" pitchFamily="34" charset="0"/>
              </a:rPr>
              <a:t>, </a:t>
            </a:r>
            <a:r>
              <a:rPr lang="en-US" sz="2200" b="1" dirty="0" err="1" smtClean="0">
                <a:solidFill>
                  <a:schemeClr val="tx2"/>
                </a:solidFill>
                <a:latin typeface="Arial" pitchFamily="34" charset="0"/>
                <a:cs typeface="Arial" pitchFamily="34" charset="0"/>
              </a:rPr>
              <a:t>ei</a:t>
            </a:r>
            <a:r>
              <a:rPr lang="en-US" sz="2200" b="1" dirty="0" smtClean="0">
                <a:solidFill>
                  <a:schemeClr val="tx2"/>
                </a:solidFill>
                <a:latin typeface="Arial" pitchFamily="34" charset="0"/>
                <a:cs typeface="Arial" pitchFamily="34" charset="0"/>
              </a:rPr>
              <a:t> </a:t>
            </a:r>
            <a:r>
              <a:rPr lang="en-US" sz="2200" b="1" dirty="0" err="1" smtClean="0">
                <a:solidFill>
                  <a:schemeClr val="tx2"/>
                </a:solidFill>
                <a:latin typeface="Arial" pitchFamily="34" charset="0"/>
                <a:cs typeface="Arial" pitchFamily="34" charset="0"/>
              </a:rPr>
              <a:t>inmagazineaza</a:t>
            </a:r>
            <a:r>
              <a:rPr lang="en-US" sz="2200" b="1" dirty="0" smtClean="0">
                <a:solidFill>
                  <a:schemeClr val="tx2"/>
                </a:solidFill>
                <a:latin typeface="Arial" pitchFamily="34" charset="0"/>
                <a:cs typeface="Arial" pitchFamily="34" charset="0"/>
              </a:rPr>
              <a:t> un </a:t>
            </a:r>
            <a:r>
              <a:rPr lang="en-US" sz="2200" b="1" dirty="0" err="1" smtClean="0">
                <a:solidFill>
                  <a:schemeClr val="tx2"/>
                </a:solidFill>
                <a:latin typeface="Arial" pitchFamily="34" charset="0"/>
                <a:cs typeface="Arial" pitchFamily="34" charset="0"/>
              </a:rPr>
              <a:t>volum</a:t>
            </a:r>
            <a:r>
              <a:rPr lang="en-US" sz="2200" b="1" dirty="0" smtClean="0">
                <a:solidFill>
                  <a:schemeClr val="tx2"/>
                </a:solidFill>
                <a:latin typeface="Arial" pitchFamily="34" charset="0"/>
                <a:cs typeface="Arial" pitchFamily="34" charset="0"/>
              </a:rPr>
              <a:t> </a:t>
            </a:r>
            <a:r>
              <a:rPr lang="en-US" sz="2200" b="1" dirty="0" err="1" smtClean="0">
                <a:solidFill>
                  <a:schemeClr val="tx2"/>
                </a:solidFill>
                <a:latin typeface="Arial" pitchFamily="34" charset="0"/>
                <a:cs typeface="Arial" pitchFamily="34" charset="0"/>
              </a:rPr>
              <a:t>imens</a:t>
            </a:r>
            <a:r>
              <a:rPr lang="en-US" sz="2200" b="1" dirty="0" smtClean="0">
                <a:solidFill>
                  <a:schemeClr val="tx2"/>
                </a:solidFill>
                <a:latin typeface="Arial" pitchFamily="34" charset="0"/>
                <a:cs typeface="Arial" pitchFamily="34" charset="0"/>
              </a:rPr>
              <a:t> de </a:t>
            </a:r>
            <a:r>
              <a:rPr lang="en-US" sz="2200" b="1" dirty="0" err="1" smtClean="0">
                <a:solidFill>
                  <a:schemeClr val="tx2"/>
                </a:solidFill>
                <a:latin typeface="Arial" pitchFamily="34" charset="0"/>
                <a:cs typeface="Arial" pitchFamily="34" charset="0"/>
              </a:rPr>
              <a:t>apa</a:t>
            </a:r>
            <a:r>
              <a:rPr lang="en-US" sz="2200" b="1" dirty="0" smtClean="0">
                <a:solidFill>
                  <a:schemeClr val="tx2"/>
                </a:solidFill>
                <a:latin typeface="Arial" pitchFamily="34" charset="0"/>
                <a:cs typeface="Arial" pitchFamily="34" charset="0"/>
              </a:rPr>
              <a:t>.</a:t>
            </a:r>
            <a:endParaRPr lang="en-US" b="1" dirty="0">
              <a:latin typeface="Arial" pitchFamily="34" charset="0"/>
              <a:cs typeface="Arial" pitchFamily="34" charset="0"/>
            </a:endParaRPr>
          </a:p>
        </p:txBody>
      </p: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4273" y="5134566"/>
            <a:ext cx="3128473" cy="175761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6400800" y="5004902"/>
            <a:ext cx="2707593" cy="180506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17978650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 y="-152400"/>
            <a:ext cx="8686799" cy="2667000"/>
          </a:xfrm>
        </p:spPr>
        <p:txBody>
          <a:bodyPr>
            <a:normAutofit fontScale="90000"/>
          </a:bodyPr>
          <a:lstStyle/>
          <a:p>
            <a:r>
              <a:rPr lang="en-US" sz="2200" b="1" dirty="0" smtClean="0">
                <a:solidFill>
                  <a:schemeClr val="tx2">
                    <a:lumMod val="75000"/>
                  </a:schemeClr>
                </a:solidFill>
              </a:rPr>
              <a:t/>
            </a:r>
            <a:br>
              <a:rPr lang="en-US" sz="2200" b="1" dirty="0" smtClean="0">
                <a:solidFill>
                  <a:schemeClr val="tx2">
                    <a:lumMod val="75000"/>
                  </a:schemeClr>
                </a:solidFill>
              </a:rPr>
            </a:br>
            <a:r>
              <a:rPr lang="en-US" sz="2200" b="1" dirty="0">
                <a:solidFill>
                  <a:schemeClr val="tx2">
                    <a:lumMod val="75000"/>
                  </a:schemeClr>
                </a:solidFill>
              </a:rPr>
              <a:t/>
            </a:r>
            <a:br>
              <a:rPr lang="en-US" sz="2200" b="1" dirty="0">
                <a:solidFill>
                  <a:schemeClr val="tx2">
                    <a:lumMod val="75000"/>
                  </a:schemeClr>
                </a:solidFill>
              </a:rPr>
            </a:br>
            <a:r>
              <a:rPr lang="en-US" sz="2200" b="1" dirty="0" smtClean="0">
                <a:solidFill>
                  <a:schemeClr val="tx2">
                    <a:lumMod val="75000"/>
                  </a:schemeClr>
                </a:solidFill>
              </a:rPr>
              <a:t/>
            </a:r>
            <a:br>
              <a:rPr lang="en-US" sz="2200" b="1" dirty="0" smtClean="0">
                <a:solidFill>
                  <a:schemeClr val="tx2">
                    <a:lumMod val="75000"/>
                  </a:schemeClr>
                </a:solidFill>
              </a:rPr>
            </a:br>
            <a:r>
              <a:rPr lang="en-US" sz="2200" b="1" dirty="0">
                <a:solidFill>
                  <a:schemeClr val="tx2">
                    <a:lumMod val="75000"/>
                  </a:schemeClr>
                </a:solidFill>
              </a:rPr>
              <a:t/>
            </a:r>
            <a:br>
              <a:rPr lang="en-US" sz="2200" b="1" dirty="0">
                <a:solidFill>
                  <a:schemeClr val="tx2">
                    <a:lumMod val="75000"/>
                  </a:schemeClr>
                </a:solidFill>
              </a:rPr>
            </a:br>
            <a:r>
              <a:rPr lang="en-US" sz="2200" b="1" dirty="0" smtClean="0">
                <a:solidFill>
                  <a:schemeClr val="tx2">
                    <a:lumMod val="75000"/>
                  </a:schemeClr>
                </a:solidFill>
              </a:rPr>
              <a:t/>
            </a:r>
            <a:br>
              <a:rPr lang="en-US" sz="2200" b="1" dirty="0" smtClean="0">
                <a:solidFill>
                  <a:schemeClr val="tx2">
                    <a:lumMod val="75000"/>
                  </a:schemeClr>
                </a:solidFill>
              </a:rPr>
            </a:br>
            <a:r>
              <a:rPr lang="en-US" sz="2200" b="1" dirty="0">
                <a:solidFill>
                  <a:schemeClr val="tx2">
                    <a:lumMod val="75000"/>
                  </a:schemeClr>
                </a:solidFill>
              </a:rPr>
              <a:t/>
            </a:r>
            <a:br>
              <a:rPr lang="en-US" sz="2200" b="1" dirty="0">
                <a:solidFill>
                  <a:schemeClr val="tx2">
                    <a:lumMod val="75000"/>
                  </a:schemeClr>
                </a:solidFill>
              </a:rPr>
            </a:br>
            <a:r>
              <a:rPr lang="en-US" sz="2200" b="1" dirty="0" smtClean="0">
                <a:solidFill>
                  <a:schemeClr val="tx2">
                    <a:lumMod val="75000"/>
                  </a:schemeClr>
                </a:solidFill>
              </a:rPr>
              <a:t/>
            </a:r>
            <a:br>
              <a:rPr lang="en-US" sz="2200" b="1" dirty="0" smtClean="0">
                <a:solidFill>
                  <a:schemeClr val="tx2">
                    <a:lumMod val="75000"/>
                  </a:schemeClr>
                </a:solidFill>
              </a:rPr>
            </a:br>
            <a:r>
              <a:rPr lang="en-US" sz="2200" b="1" dirty="0">
                <a:solidFill>
                  <a:schemeClr val="tx2">
                    <a:lumMod val="75000"/>
                  </a:schemeClr>
                </a:solidFill>
              </a:rPr>
              <a:t/>
            </a:r>
            <a:br>
              <a:rPr lang="en-US" sz="2200" b="1" dirty="0">
                <a:solidFill>
                  <a:schemeClr val="tx2">
                    <a:lumMod val="75000"/>
                  </a:schemeClr>
                </a:solidFill>
              </a:rPr>
            </a:br>
            <a:r>
              <a:rPr lang="en-US" sz="2200" b="1" dirty="0" smtClean="0">
                <a:solidFill>
                  <a:schemeClr val="tx2">
                    <a:lumMod val="75000"/>
                  </a:schemeClr>
                </a:solidFill>
              </a:rPr>
              <a:t/>
            </a:r>
            <a:br>
              <a:rPr lang="en-US" sz="2200" b="1" dirty="0" smtClean="0">
                <a:solidFill>
                  <a:schemeClr val="tx2">
                    <a:lumMod val="75000"/>
                  </a:schemeClr>
                </a:solidFill>
              </a:rPr>
            </a:br>
            <a:r>
              <a:rPr lang="en-US" sz="2200" b="1" dirty="0">
                <a:solidFill>
                  <a:schemeClr val="tx2">
                    <a:lumMod val="75000"/>
                  </a:schemeClr>
                </a:solidFill>
              </a:rPr>
              <a:t/>
            </a:r>
            <a:br>
              <a:rPr lang="en-US" sz="2200" b="1" dirty="0">
                <a:solidFill>
                  <a:schemeClr val="tx2">
                    <a:lumMod val="75000"/>
                  </a:schemeClr>
                </a:solidFill>
              </a:rPr>
            </a:br>
            <a:r>
              <a:rPr lang="en-US" sz="2200" b="1" dirty="0" smtClean="0">
                <a:solidFill>
                  <a:schemeClr val="tx2">
                    <a:lumMod val="75000"/>
                  </a:schemeClr>
                </a:solidFill>
              </a:rPr>
              <a:t/>
            </a:r>
            <a:br>
              <a:rPr lang="en-US" sz="2200" b="1" dirty="0" smtClean="0">
                <a:solidFill>
                  <a:schemeClr val="tx2">
                    <a:lumMod val="75000"/>
                  </a:schemeClr>
                </a:solidFill>
              </a:rPr>
            </a:br>
            <a:r>
              <a:rPr lang="en-US" sz="2200" b="1" dirty="0">
                <a:solidFill>
                  <a:schemeClr val="tx2">
                    <a:lumMod val="75000"/>
                  </a:schemeClr>
                </a:solidFill>
              </a:rPr>
              <a:t/>
            </a:r>
            <a:br>
              <a:rPr lang="en-US" sz="2200" b="1" dirty="0">
                <a:solidFill>
                  <a:schemeClr val="tx2">
                    <a:lumMod val="75000"/>
                  </a:schemeClr>
                </a:solidFill>
              </a:rPr>
            </a:br>
            <a:r>
              <a:rPr lang="en-US" sz="2200" b="1" dirty="0" smtClean="0">
                <a:solidFill>
                  <a:schemeClr val="tx2">
                    <a:lumMod val="75000"/>
                  </a:schemeClr>
                </a:solidFill>
              </a:rPr>
              <a:t/>
            </a:r>
            <a:br>
              <a:rPr lang="en-US" sz="2200" b="1" dirty="0" smtClean="0">
                <a:solidFill>
                  <a:schemeClr val="tx2">
                    <a:lumMod val="75000"/>
                  </a:schemeClr>
                </a:solidFill>
              </a:rPr>
            </a:br>
            <a:r>
              <a:rPr lang="en-US" sz="2200" b="1" dirty="0">
                <a:solidFill>
                  <a:schemeClr val="tx2">
                    <a:lumMod val="75000"/>
                  </a:schemeClr>
                </a:solidFill>
              </a:rPr>
              <a:t/>
            </a:r>
            <a:br>
              <a:rPr lang="en-US" sz="2200" b="1" dirty="0">
                <a:solidFill>
                  <a:schemeClr val="tx2">
                    <a:lumMod val="75000"/>
                  </a:schemeClr>
                </a:solidFill>
              </a:rPr>
            </a:br>
            <a:r>
              <a:rPr lang="en-US" sz="2200" b="1" dirty="0" smtClean="0">
                <a:solidFill>
                  <a:schemeClr val="tx2">
                    <a:lumMod val="75000"/>
                  </a:schemeClr>
                </a:solidFill>
              </a:rPr>
              <a:t/>
            </a:r>
            <a:br>
              <a:rPr lang="en-US" sz="2200" b="1" dirty="0" smtClean="0">
                <a:solidFill>
                  <a:schemeClr val="tx2">
                    <a:lumMod val="75000"/>
                  </a:schemeClr>
                </a:solidFill>
              </a:rPr>
            </a:br>
            <a:r>
              <a:rPr lang="en-US" sz="2200" b="1" dirty="0" err="1">
                <a:solidFill>
                  <a:schemeClr val="tx2">
                    <a:lumMod val="75000"/>
                  </a:schemeClr>
                </a:solidFill>
              </a:rPr>
              <a:t>C</a:t>
            </a:r>
            <a:r>
              <a:rPr lang="en-US" sz="2200" b="1" dirty="0" err="1" smtClean="0">
                <a:solidFill>
                  <a:schemeClr val="tx2">
                    <a:lumMod val="75000"/>
                  </a:schemeClr>
                </a:solidFill>
              </a:rPr>
              <a:t>lasificarea</a:t>
            </a:r>
            <a:r>
              <a:rPr lang="en-US" sz="2200" b="1" dirty="0" smtClean="0">
                <a:solidFill>
                  <a:schemeClr val="tx2">
                    <a:lumMod val="75000"/>
                  </a:schemeClr>
                </a:solidFill>
              </a:rPr>
              <a:t> </a:t>
            </a:r>
            <a:r>
              <a:rPr lang="en-US" sz="2200" b="1" dirty="0" err="1" smtClean="0">
                <a:solidFill>
                  <a:schemeClr val="tx2">
                    <a:lumMod val="75000"/>
                  </a:schemeClr>
                </a:solidFill>
              </a:rPr>
              <a:t>tornadelor</a:t>
            </a:r>
            <a:r>
              <a:rPr lang="en-US" sz="2200" b="1" dirty="0" smtClean="0">
                <a:solidFill>
                  <a:schemeClr val="tx2">
                    <a:lumMod val="75000"/>
                  </a:schemeClr>
                </a:solidFill>
              </a:rPr>
              <a:t>:</a:t>
            </a:r>
            <a:br>
              <a:rPr lang="en-US" sz="2200" b="1" dirty="0" smtClean="0">
                <a:solidFill>
                  <a:schemeClr val="tx2">
                    <a:lumMod val="75000"/>
                  </a:schemeClr>
                </a:solidFill>
              </a:rPr>
            </a:br>
            <a:r>
              <a:rPr lang="en-US" sz="2200" b="1" dirty="0" smtClean="0">
                <a:solidFill>
                  <a:schemeClr val="tx2">
                    <a:lumMod val="75000"/>
                  </a:schemeClr>
                </a:solidFill>
              </a:rPr>
              <a:t>conform </a:t>
            </a:r>
            <a:r>
              <a:rPr lang="en-US" sz="2200" b="1" dirty="0" err="1" smtClean="0">
                <a:solidFill>
                  <a:schemeClr val="tx2">
                    <a:lumMod val="75000"/>
                  </a:schemeClr>
                </a:solidFill>
              </a:rPr>
              <a:t>scalei</a:t>
            </a:r>
            <a:r>
              <a:rPr lang="en-US" sz="2200" b="1" dirty="0" smtClean="0">
                <a:solidFill>
                  <a:schemeClr val="tx2">
                    <a:lumMod val="75000"/>
                  </a:schemeClr>
                </a:solidFill>
              </a:rPr>
              <a:t> Fujita </a:t>
            </a:r>
            <a:r>
              <a:rPr lang="en-US" sz="2200" b="1" dirty="0" err="1" smtClean="0">
                <a:solidFill>
                  <a:schemeClr val="tx2">
                    <a:lumMod val="75000"/>
                  </a:schemeClr>
                </a:solidFill>
              </a:rPr>
              <a:t>nivelul</a:t>
            </a:r>
            <a:r>
              <a:rPr lang="en-US" sz="2200" b="1" dirty="0" smtClean="0">
                <a:solidFill>
                  <a:schemeClr val="tx2">
                    <a:lumMod val="75000"/>
                  </a:schemeClr>
                </a:solidFill>
              </a:rPr>
              <a:t> F0 </a:t>
            </a:r>
            <a:r>
              <a:rPr lang="en-US" sz="2200" b="1" dirty="0" err="1" smtClean="0">
                <a:solidFill>
                  <a:schemeClr val="tx2">
                    <a:lumMod val="75000"/>
                  </a:schemeClr>
                </a:solidFill>
              </a:rPr>
              <a:t>presupune</a:t>
            </a:r>
            <a:r>
              <a:rPr lang="en-US" sz="2200" b="1" dirty="0" smtClean="0">
                <a:solidFill>
                  <a:schemeClr val="tx2">
                    <a:lumMod val="75000"/>
                  </a:schemeClr>
                </a:solidFill>
              </a:rPr>
              <a:t> </a:t>
            </a:r>
            <a:r>
              <a:rPr lang="en-US" sz="2200" b="1" dirty="0" err="1" smtClean="0">
                <a:solidFill>
                  <a:schemeClr val="tx2">
                    <a:lumMod val="75000"/>
                  </a:schemeClr>
                </a:solidFill>
              </a:rPr>
              <a:t>ca</a:t>
            </a:r>
            <a:r>
              <a:rPr lang="en-US" sz="2200" b="1" dirty="0" smtClean="0">
                <a:solidFill>
                  <a:schemeClr val="tx2">
                    <a:lumMod val="75000"/>
                  </a:schemeClr>
                </a:solidFill>
              </a:rPr>
              <a:t>  </a:t>
            </a:r>
            <a:r>
              <a:rPr lang="en-US" sz="2200" b="1" dirty="0" err="1" smtClean="0">
                <a:solidFill>
                  <a:schemeClr val="tx2">
                    <a:lumMod val="75000"/>
                  </a:schemeClr>
                </a:solidFill>
              </a:rPr>
              <a:t>viteza</a:t>
            </a:r>
            <a:r>
              <a:rPr lang="en-US" sz="2200" b="1" dirty="0" smtClean="0">
                <a:solidFill>
                  <a:schemeClr val="tx2">
                    <a:lumMod val="75000"/>
                  </a:schemeClr>
                </a:solidFill>
              </a:rPr>
              <a:t> </a:t>
            </a:r>
            <a:r>
              <a:rPr lang="en-US" sz="2200" b="1" dirty="0" err="1" smtClean="0">
                <a:solidFill>
                  <a:schemeClr val="tx2">
                    <a:lumMod val="75000"/>
                  </a:schemeClr>
                </a:solidFill>
              </a:rPr>
              <a:t>vantului</a:t>
            </a:r>
            <a:r>
              <a:rPr lang="en-US" sz="2200" b="1" dirty="0" smtClean="0">
                <a:solidFill>
                  <a:schemeClr val="tx2">
                    <a:lumMod val="75000"/>
                  </a:schemeClr>
                </a:solidFill>
              </a:rPr>
              <a:t> </a:t>
            </a:r>
            <a:r>
              <a:rPr lang="en-US" sz="2200" b="1" dirty="0">
                <a:solidFill>
                  <a:schemeClr val="tx2">
                    <a:lumMod val="75000"/>
                  </a:schemeClr>
                </a:solidFill>
              </a:rPr>
              <a:t> </a:t>
            </a:r>
            <a:r>
              <a:rPr lang="en-US" sz="2200" b="1" dirty="0" err="1" smtClean="0">
                <a:solidFill>
                  <a:schemeClr val="tx2">
                    <a:lumMod val="75000"/>
                  </a:schemeClr>
                </a:solidFill>
              </a:rPr>
              <a:t>sa</a:t>
            </a:r>
            <a:r>
              <a:rPr lang="en-US" sz="2200" b="1" dirty="0" smtClean="0">
                <a:solidFill>
                  <a:schemeClr val="tx2">
                    <a:lumMod val="75000"/>
                  </a:schemeClr>
                </a:solidFill>
              </a:rPr>
              <a:t> fie  sub 110 k/h  F5 </a:t>
            </a:r>
            <a:r>
              <a:rPr lang="en-US" sz="2200" b="1" dirty="0" err="1" smtClean="0">
                <a:solidFill>
                  <a:schemeClr val="tx2">
                    <a:lumMod val="75000"/>
                  </a:schemeClr>
                </a:solidFill>
              </a:rPr>
              <a:t>vantul</a:t>
            </a:r>
            <a:r>
              <a:rPr lang="en-US" sz="2200" b="1" dirty="0" smtClean="0">
                <a:solidFill>
                  <a:schemeClr val="tx2">
                    <a:lumMod val="75000"/>
                  </a:schemeClr>
                </a:solidFill>
              </a:rPr>
              <a:t> </a:t>
            </a:r>
            <a:r>
              <a:rPr lang="en-US" sz="2200" b="1" dirty="0" err="1" smtClean="0">
                <a:solidFill>
                  <a:schemeClr val="tx2">
                    <a:lumMod val="75000"/>
                  </a:schemeClr>
                </a:solidFill>
              </a:rPr>
              <a:t>atinge</a:t>
            </a:r>
            <a:r>
              <a:rPr lang="en-US" sz="2200" b="1" dirty="0" smtClean="0">
                <a:solidFill>
                  <a:schemeClr val="tx2">
                    <a:lumMod val="75000"/>
                  </a:schemeClr>
                </a:solidFill>
              </a:rPr>
              <a:t> 416-510km/h, </a:t>
            </a:r>
            <a:r>
              <a:rPr lang="en-US" sz="2200" b="1" dirty="0" err="1" smtClean="0">
                <a:solidFill>
                  <a:schemeClr val="tx2">
                    <a:lumMod val="75000"/>
                  </a:schemeClr>
                </a:solidFill>
              </a:rPr>
              <a:t>nivelul</a:t>
            </a:r>
            <a:r>
              <a:rPr lang="en-US" sz="2200" b="1" dirty="0" smtClean="0">
                <a:solidFill>
                  <a:schemeClr val="tx2">
                    <a:lumMod val="75000"/>
                  </a:schemeClr>
                </a:solidFill>
              </a:rPr>
              <a:t> 6 find </a:t>
            </a:r>
            <a:r>
              <a:rPr lang="en-US" sz="2200" b="1" dirty="0" err="1" smtClean="0">
                <a:solidFill>
                  <a:schemeClr val="tx2">
                    <a:lumMod val="75000"/>
                  </a:schemeClr>
                </a:solidFill>
              </a:rPr>
              <a:t>cel</a:t>
            </a:r>
            <a:r>
              <a:rPr lang="en-US" sz="2200" b="1" dirty="0" smtClean="0">
                <a:solidFill>
                  <a:schemeClr val="tx2">
                    <a:lumMod val="75000"/>
                  </a:schemeClr>
                </a:solidFill>
              </a:rPr>
              <a:t> </a:t>
            </a:r>
            <a:r>
              <a:rPr lang="en-US" sz="2200" b="1" dirty="0" err="1" smtClean="0">
                <a:solidFill>
                  <a:schemeClr val="tx2">
                    <a:lumMod val="75000"/>
                  </a:schemeClr>
                </a:solidFill>
              </a:rPr>
              <a:t>mai</a:t>
            </a:r>
            <a:r>
              <a:rPr lang="en-US" sz="2200" b="1" dirty="0" smtClean="0">
                <a:solidFill>
                  <a:schemeClr val="tx2">
                    <a:lumMod val="75000"/>
                  </a:schemeClr>
                </a:solidFill>
              </a:rPr>
              <a:t> </a:t>
            </a:r>
            <a:r>
              <a:rPr lang="en-US" sz="2200" b="1" dirty="0" err="1" smtClean="0">
                <a:solidFill>
                  <a:schemeClr val="tx2">
                    <a:lumMod val="75000"/>
                  </a:schemeClr>
                </a:solidFill>
              </a:rPr>
              <a:t>puternic</a:t>
            </a:r>
            <a:r>
              <a:rPr lang="en-US" sz="2200" b="1" dirty="0" smtClean="0">
                <a:solidFill>
                  <a:schemeClr val="tx2">
                    <a:lumMod val="75000"/>
                  </a:schemeClr>
                </a:solidFill>
              </a:rPr>
              <a:t>.</a:t>
            </a:r>
            <a:br>
              <a:rPr lang="en-US" sz="2200" b="1" dirty="0" smtClean="0">
                <a:solidFill>
                  <a:schemeClr val="tx2">
                    <a:lumMod val="75000"/>
                  </a:schemeClr>
                </a:solidFill>
              </a:rPr>
            </a:br>
            <a:r>
              <a:rPr lang="vi-VN" sz="2400" dirty="0" smtClean="0">
                <a:latin typeface="Arial" pitchFamily="34" charset="0"/>
                <a:cs typeface="Arial" pitchFamily="34" charset="0"/>
              </a:rPr>
              <a:t>Din cauza încălzirii globale, au ajuns să se formeze tornade și în România</a:t>
            </a:r>
            <a:r>
              <a:rPr lang="en-US" sz="2400" dirty="0" smtClean="0">
                <a:latin typeface="Arial" pitchFamily="34" charset="0"/>
                <a:cs typeface="Arial" pitchFamily="34" charset="0"/>
              </a:rPr>
              <a:t>!</a:t>
            </a:r>
            <a:r>
              <a:rPr lang="vi-VN" sz="2400" dirty="0" smtClean="0">
                <a:latin typeface="Arial" pitchFamily="34" charset="0"/>
                <a:cs typeface="Arial" pitchFamily="34" charset="0"/>
              </a:rPr>
              <a:t> </a:t>
            </a:r>
            <a:r>
              <a:rPr lang="en-US" sz="2200" dirty="0" smtClean="0">
                <a:solidFill>
                  <a:schemeClr val="tx2">
                    <a:lumMod val="75000"/>
                  </a:schemeClr>
                </a:solidFill>
              </a:rPr>
              <a:t/>
            </a:r>
            <a:br>
              <a:rPr lang="en-US" sz="2200" dirty="0" smtClean="0">
                <a:solidFill>
                  <a:schemeClr val="tx2">
                    <a:lumMod val="75000"/>
                  </a:schemeClr>
                </a:solidFill>
              </a:rPr>
            </a:br>
            <a:endParaRPr lang="en-US" dirty="0"/>
          </a:p>
        </p:txBody>
      </p:sp>
      <p:sp>
        <p:nvSpPr>
          <p:cNvPr id="3" name="Subtitle 2"/>
          <p:cNvSpPr>
            <a:spLocks noGrp="1"/>
          </p:cNvSpPr>
          <p:nvPr>
            <p:ph type="subTitle" idx="1"/>
          </p:nvPr>
        </p:nvSpPr>
        <p:spPr>
          <a:xfrm>
            <a:off x="609600" y="3556000"/>
            <a:ext cx="4724400" cy="2920999"/>
          </a:xfrm>
        </p:spPr>
        <p:txBody>
          <a:bodyPr>
            <a:normAutofit fontScale="85000" lnSpcReduction="10000"/>
          </a:bodyPr>
          <a:lstStyle/>
          <a:p>
            <a:endParaRPr lang="en-US" dirty="0" smtClean="0">
              <a:solidFill>
                <a:schemeClr val="tx2"/>
              </a:solidFill>
            </a:endParaRPr>
          </a:p>
          <a:p>
            <a:endParaRPr lang="en-US" dirty="0">
              <a:solidFill>
                <a:schemeClr val="tx2"/>
              </a:solidFill>
            </a:endParaRPr>
          </a:p>
          <a:p>
            <a:r>
              <a:rPr lang="vi-VN" dirty="0" smtClean="0">
                <a:solidFill>
                  <a:schemeClr val="tx2"/>
                </a:solidFill>
              </a:rPr>
              <a:t>Cea </a:t>
            </a:r>
            <a:r>
              <a:rPr lang="vi-VN" dirty="0">
                <a:solidFill>
                  <a:schemeClr val="tx2"/>
                </a:solidFill>
              </a:rPr>
              <a:t>mai puternică tornadă, din România de până acum, </a:t>
            </a:r>
            <a:r>
              <a:rPr lang="vi-VN" dirty="0" smtClean="0">
                <a:solidFill>
                  <a:schemeClr val="tx2"/>
                </a:solidFill>
              </a:rPr>
              <a:t> </a:t>
            </a:r>
            <a:r>
              <a:rPr lang="vi-VN" dirty="0">
                <a:solidFill>
                  <a:schemeClr val="tx2"/>
                </a:solidFill>
              </a:rPr>
              <a:t>gradul F3 pe scara Fujita, este tornada de la Făcăeni (judeţul Ialomiţa), produsă în data de 12.08.2002. O tornadă de gradul F3 este o tornadă severă cu viteza vântului între 252 – 330 km/h. Aceasta a fost cauzată de diferenţa termică mare dintre doua mase de aer rece ploar şi tropical, care s-au intersectat pe teritoriul </a:t>
            </a:r>
            <a:r>
              <a:rPr lang="en-US" dirty="0" err="1" smtClean="0">
                <a:solidFill>
                  <a:schemeClr val="tx2"/>
                </a:solidFill>
              </a:rPr>
              <a:t>tarii</a:t>
            </a:r>
            <a:r>
              <a:rPr lang="en-US" dirty="0" smtClean="0">
                <a:solidFill>
                  <a:schemeClr val="tx2"/>
                </a:solidFill>
              </a:rPr>
              <a:t> </a:t>
            </a:r>
            <a:r>
              <a:rPr lang="en-US" dirty="0" err="1" smtClean="0">
                <a:solidFill>
                  <a:schemeClr val="tx2"/>
                </a:solidFill>
              </a:rPr>
              <a:t>noastre</a:t>
            </a:r>
            <a:r>
              <a:rPr lang="en-US" dirty="0" smtClean="0">
                <a:solidFill>
                  <a:schemeClr val="tx2"/>
                </a:solidFill>
              </a:rPr>
              <a:t>.</a:t>
            </a:r>
          </a:p>
          <a:p>
            <a:endParaRPr lang="en-US" dirty="0"/>
          </a:p>
        </p:txBody>
      </p:sp>
      <p:pic>
        <p:nvPicPr>
          <p:cNvPr id="2050"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5715000" y="4294823"/>
            <a:ext cx="3429000" cy="256317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5689469" y="1676400"/>
            <a:ext cx="3454531" cy="258603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4" name="Picture 2"/>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51308" y="1999639"/>
            <a:ext cx="3866227" cy="193955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5660023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13498"/>
            <a:ext cx="8915400" cy="3315502"/>
          </a:xfrm>
        </p:spPr>
        <p:txBody>
          <a:bodyPr>
            <a:noAutofit/>
          </a:bodyPr>
          <a:lstStyle/>
          <a:p>
            <a:r>
              <a:rPr lang="en-US" sz="2000" dirty="0" err="1" smtClean="0">
                <a:solidFill>
                  <a:schemeClr val="bg2">
                    <a:lumMod val="25000"/>
                  </a:schemeClr>
                </a:solidFill>
                <a:latin typeface="Arial" pitchFamily="34" charset="0"/>
                <a:cs typeface="Arial" pitchFamily="34" charset="0"/>
              </a:rPr>
              <a:t>Doua</a:t>
            </a:r>
            <a:r>
              <a:rPr lang="en-US" sz="2000" dirty="0" smtClean="0">
                <a:solidFill>
                  <a:schemeClr val="bg2">
                    <a:lumMod val="25000"/>
                  </a:schemeClr>
                </a:solidFill>
                <a:latin typeface="Arial" pitchFamily="34" charset="0"/>
                <a:cs typeface="Arial" pitchFamily="34" charset="0"/>
              </a:rPr>
              <a:t>  </a:t>
            </a:r>
            <a:r>
              <a:rPr lang="en-US" sz="2000" dirty="0">
                <a:solidFill>
                  <a:schemeClr val="bg2">
                    <a:lumMod val="25000"/>
                  </a:schemeClr>
                </a:solidFill>
                <a:latin typeface="Arial" pitchFamily="34" charset="0"/>
                <a:cs typeface="Arial" pitchFamily="34" charset="0"/>
              </a:rPr>
              <a:t>minute a </a:t>
            </a:r>
            <a:r>
              <a:rPr lang="en-US" sz="2000" dirty="0" err="1">
                <a:solidFill>
                  <a:schemeClr val="bg2">
                    <a:lumMod val="25000"/>
                  </a:schemeClr>
                </a:solidFill>
                <a:latin typeface="Arial" pitchFamily="34" charset="0"/>
                <a:cs typeface="Arial" pitchFamily="34" charset="0"/>
              </a:rPr>
              <a:t>durat</a:t>
            </a:r>
            <a:r>
              <a:rPr lang="en-US" sz="2000" dirty="0">
                <a:solidFill>
                  <a:schemeClr val="bg2">
                    <a:lumMod val="25000"/>
                  </a:schemeClr>
                </a:solidFill>
                <a:latin typeface="Arial" pitchFamily="34" charset="0"/>
                <a:cs typeface="Arial" pitchFamily="34" charset="0"/>
              </a:rPr>
              <a:t> </a:t>
            </a:r>
            <a:r>
              <a:rPr lang="en-US" sz="2000" dirty="0" err="1">
                <a:solidFill>
                  <a:schemeClr val="bg2">
                    <a:lumMod val="25000"/>
                  </a:schemeClr>
                </a:solidFill>
                <a:latin typeface="Arial" pitchFamily="34" charset="0"/>
                <a:cs typeface="Arial" pitchFamily="34" charset="0"/>
              </a:rPr>
              <a:t>dezastrul</a:t>
            </a:r>
            <a:r>
              <a:rPr lang="en-US" sz="2000" dirty="0">
                <a:solidFill>
                  <a:schemeClr val="bg2">
                    <a:lumMod val="25000"/>
                  </a:schemeClr>
                </a:solidFill>
                <a:latin typeface="Arial" pitchFamily="34" charset="0"/>
                <a:cs typeface="Arial" pitchFamily="34" charset="0"/>
              </a:rPr>
              <a:t> in 2002</a:t>
            </a:r>
            <a:r>
              <a:rPr lang="en-US" sz="2000" dirty="0" smtClean="0">
                <a:solidFill>
                  <a:schemeClr val="bg2">
                    <a:lumMod val="25000"/>
                  </a:schemeClr>
                </a:solidFill>
                <a:latin typeface="Arial" pitchFamily="34" charset="0"/>
                <a:cs typeface="Arial" pitchFamily="34" charset="0"/>
              </a:rPr>
              <a:t>.</a:t>
            </a:r>
            <a:br>
              <a:rPr lang="en-US" sz="2000" dirty="0" smtClean="0">
                <a:solidFill>
                  <a:schemeClr val="bg2">
                    <a:lumMod val="25000"/>
                  </a:schemeClr>
                </a:solidFill>
                <a:latin typeface="Arial" pitchFamily="34" charset="0"/>
                <a:cs typeface="Arial" pitchFamily="34" charset="0"/>
              </a:rPr>
            </a:br>
            <a:r>
              <a:rPr lang="en-US" sz="2000" dirty="0" smtClean="0">
                <a:solidFill>
                  <a:schemeClr val="bg2">
                    <a:lumMod val="25000"/>
                  </a:schemeClr>
                </a:solidFill>
                <a:latin typeface="Arial" pitchFamily="34" charset="0"/>
                <a:cs typeface="Arial" pitchFamily="34" charset="0"/>
              </a:rPr>
              <a:t> </a:t>
            </a:r>
            <a:r>
              <a:rPr lang="en-US" sz="2000" dirty="0">
                <a:solidFill>
                  <a:schemeClr val="bg2">
                    <a:lumMod val="25000"/>
                  </a:schemeClr>
                </a:solidFill>
                <a:latin typeface="Arial" pitchFamily="34" charset="0"/>
                <a:cs typeface="Arial" pitchFamily="34" charset="0"/>
              </a:rPr>
              <a:t>Au </a:t>
            </a:r>
            <a:r>
              <a:rPr lang="en-US" sz="2000" dirty="0" err="1">
                <a:solidFill>
                  <a:schemeClr val="bg2">
                    <a:lumMod val="25000"/>
                  </a:schemeClr>
                </a:solidFill>
                <a:latin typeface="Arial" pitchFamily="34" charset="0"/>
                <a:cs typeface="Arial" pitchFamily="34" charset="0"/>
              </a:rPr>
              <a:t>fost</a:t>
            </a:r>
            <a:r>
              <a:rPr lang="en-US" sz="2000" dirty="0">
                <a:solidFill>
                  <a:schemeClr val="bg2">
                    <a:lumMod val="25000"/>
                  </a:schemeClr>
                </a:solidFill>
                <a:latin typeface="Arial" pitchFamily="34" charset="0"/>
                <a:cs typeface="Arial" pitchFamily="34" charset="0"/>
              </a:rPr>
              <a:t> </a:t>
            </a:r>
            <a:r>
              <a:rPr lang="en-US" sz="2000" dirty="0" err="1">
                <a:solidFill>
                  <a:schemeClr val="bg2">
                    <a:lumMod val="25000"/>
                  </a:schemeClr>
                </a:solidFill>
                <a:latin typeface="Arial" pitchFamily="34" charset="0"/>
                <a:cs typeface="Arial" pitchFamily="34" charset="0"/>
              </a:rPr>
              <a:t>suficiente</a:t>
            </a:r>
            <a:r>
              <a:rPr lang="en-US" sz="2000" dirty="0">
                <a:solidFill>
                  <a:schemeClr val="bg2">
                    <a:lumMod val="25000"/>
                  </a:schemeClr>
                </a:solidFill>
                <a:latin typeface="Arial" pitchFamily="34" charset="0"/>
                <a:cs typeface="Arial" pitchFamily="34" charset="0"/>
              </a:rPr>
              <a:t> </a:t>
            </a:r>
            <a:r>
              <a:rPr lang="en-US" sz="2000" dirty="0" err="1">
                <a:solidFill>
                  <a:schemeClr val="bg2">
                    <a:lumMod val="25000"/>
                  </a:schemeClr>
                </a:solidFill>
                <a:latin typeface="Arial" pitchFamily="34" charset="0"/>
                <a:cs typeface="Arial" pitchFamily="34" charset="0"/>
              </a:rPr>
              <a:t>pentru</a:t>
            </a:r>
            <a:r>
              <a:rPr lang="en-US" sz="2000" dirty="0">
                <a:solidFill>
                  <a:schemeClr val="bg2">
                    <a:lumMod val="25000"/>
                  </a:schemeClr>
                </a:solidFill>
                <a:latin typeface="Arial" pitchFamily="34" charset="0"/>
                <a:cs typeface="Arial" pitchFamily="34" charset="0"/>
              </a:rPr>
              <a:t> </a:t>
            </a:r>
            <a:r>
              <a:rPr lang="en-US" sz="2000" dirty="0" err="1">
                <a:solidFill>
                  <a:schemeClr val="bg2">
                    <a:lumMod val="25000"/>
                  </a:schemeClr>
                </a:solidFill>
                <a:latin typeface="Arial" pitchFamily="34" charset="0"/>
                <a:cs typeface="Arial" pitchFamily="34" charset="0"/>
              </a:rPr>
              <a:t>ca</a:t>
            </a:r>
            <a:r>
              <a:rPr lang="en-US" sz="2000" dirty="0">
                <a:solidFill>
                  <a:schemeClr val="bg2">
                    <a:lumMod val="25000"/>
                  </a:schemeClr>
                </a:solidFill>
                <a:latin typeface="Arial" pitchFamily="34" charset="0"/>
                <a:cs typeface="Arial" pitchFamily="34" charset="0"/>
              </a:rPr>
              <a:t> </a:t>
            </a:r>
            <a:r>
              <a:rPr lang="en-US" sz="2000" dirty="0" err="1">
                <a:solidFill>
                  <a:schemeClr val="bg2">
                    <a:lumMod val="25000"/>
                  </a:schemeClr>
                </a:solidFill>
                <a:latin typeface="Arial" pitchFamily="34" charset="0"/>
                <a:cs typeface="Arial" pitchFamily="34" charset="0"/>
              </a:rPr>
              <a:t>vantul</a:t>
            </a:r>
            <a:r>
              <a:rPr lang="en-US" sz="2000" dirty="0">
                <a:solidFill>
                  <a:schemeClr val="bg2">
                    <a:lumMod val="25000"/>
                  </a:schemeClr>
                </a:solidFill>
                <a:latin typeface="Arial" pitchFamily="34" charset="0"/>
                <a:cs typeface="Arial" pitchFamily="34" charset="0"/>
              </a:rPr>
              <a:t> </a:t>
            </a:r>
            <a:r>
              <a:rPr lang="en-US" sz="2000" dirty="0" err="1">
                <a:solidFill>
                  <a:schemeClr val="bg2">
                    <a:lumMod val="25000"/>
                  </a:schemeClr>
                </a:solidFill>
                <a:latin typeface="Arial" pitchFamily="34" charset="0"/>
                <a:cs typeface="Arial" pitchFamily="34" charset="0"/>
              </a:rPr>
              <a:t>puternic</a:t>
            </a:r>
            <a:r>
              <a:rPr lang="en-US" sz="2000" dirty="0">
                <a:solidFill>
                  <a:schemeClr val="bg2">
                    <a:lumMod val="25000"/>
                  </a:schemeClr>
                </a:solidFill>
                <a:latin typeface="Arial" pitchFamily="34" charset="0"/>
                <a:cs typeface="Arial" pitchFamily="34" charset="0"/>
              </a:rPr>
              <a:t> </a:t>
            </a:r>
            <a:r>
              <a:rPr lang="en-US" sz="2000" dirty="0" err="1">
                <a:solidFill>
                  <a:schemeClr val="bg2">
                    <a:lumMod val="25000"/>
                  </a:schemeClr>
                </a:solidFill>
                <a:latin typeface="Arial" pitchFamily="34" charset="0"/>
                <a:cs typeface="Arial" pitchFamily="34" charset="0"/>
              </a:rPr>
              <a:t>sa</a:t>
            </a:r>
            <a:r>
              <a:rPr lang="en-US" sz="2000" dirty="0">
                <a:solidFill>
                  <a:schemeClr val="bg2">
                    <a:lumMod val="25000"/>
                  </a:schemeClr>
                </a:solidFill>
                <a:latin typeface="Arial" pitchFamily="34" charset="0"/>
                <a:cs typeface="Arial" pitchFamily="34" charset="0"/>
              </a:rPr>
              <a:t> mature tot. </a:t>
            </a:r>
            <a:r>
              <a:rPr lang="en-US" sz="2000" dirty="0" err="1" smtClean="0">
                <a:solidFill>
                  <a:schemeClr val="bg2">
                    <a:lumMod val="25000"/>
                  </a:schemeClr>
                </a:solidFill>
                <a:latin typeface="Arial" pitchFamily="34" charset="0"/>
                <a:cs typeface="Arial" pitchFamily="34" charset="0"/>
              </a:rPr>
              <a:t>Trei</a:t>
            </a:r>
            <a:r>
              <a:rPr lang="en-US" sz="2000" dirty="0" smtClean="0">
                <a:solidFill>
                  <a:schemeClr val="bg2">
                    <a:lumMod val="25000"/>
                  </a:schemeClr>
                </a:solidFill>
                <a:latin typeface="Arial" pitchFamily="34" charset="0"/>
                <a:cs typeface="Arial" pitchFamily="34" charset="0"/>
              </a:rPr>
              <a:t> </a:t>
            </a:r>
            <a:r>
              <a:rPr lang="en-US" sz="2000" dirty="0" err="1">
                <a:solidFill>
                  <a:schemeClr val="bg2">
                    <a:lumMod val="25000"/>
                  </a:schemeClr>
                </a:solidFill>
                <a:latin typeface="Arial" pitchFamily="34" charset="0"/>
                <a:cs typeface="Arial" pitchFamily="34" charset="0"/>
              </a:rPr>
              <a:t>oameni</a:t>
            </a:r>
            <a:r>
              <a:rPr lang="en-US" sz="2000" dirty="0">
                <a:solidFill>
                  <a:schemeClr val="bg2">
                    <a:lumMod val="25000"/>
                  </a:schemeClr>
                </a:solidFill>
                <a:latin typeface="Arial" pitchFamily="34" charset="0"/>
                <a:cs typeface="Arial" pitchFamily="34" charset="0"/>
              </a:rPr>
              <a:t> au </a:t>
            </a:r>
            <a:r>
              <a:rPr lang="en-US" sz="2000" dirty="0" err="1">
                <a:solidFill>
                  <a:schemeClr val="bg2">
                    <a:lumMod val="25000"/>
                  </a:schemeClr>
                </a:solidFill>
                <a:latin typeface="Arial" pitchFamily="34" charset="0"/>
                <a:cs typeface="Arial" pitchFamily="34" charset="0"/>
              </a:rPr>
              <a:t>murit</a:t>
            </a:r>
            <a:r>
              <a:rPr lang="en-US" sz="2000" dirty="0">
                <a:solidFill>
                  <a:schemeClr val="bg2">
                    <a:lumMod val="25000"/>
                  </a:schemeClr>
                </a:solidFill>
                <a:latin typeface="Arial" pitchFamily="34" charset="0"/>
                <a:cs typeface="Arial" pitchFamily="34" charset="0"/>
              </a:rPr>
              <a:t>, </a:t>
            </a:r>
            <a:r>
              <a:rPr lang="en-US" sz="2000" dirty="0" err="1">
                <a:solidFill>
                  <a:schemeClr val="bg2">
                    <a:lumMod val="25000"/>
                  </a:schemeClr>
                </a:solidFill>
                <a:latin typeface="Arial" pitchFamily="34" charset="0"/>
                <a:cs typeface="Arial" pitchFamily="34" charset="0"/>
              </a:rPr>
              <a:t>alti</a:t>
            </a:r>
            <a:r>
              <a:rPr lang="en-US" sz="2000" dirty="0">
                <a:solidFill>
                  <a:schemeClr val="bg2">
                    <a:lumMod val="25000"/>
                  </a:schemeClr>
                </a:solidFill>
                <a:latin typeface="Arial" pitchFamily="34" charset="0"/>
                <a:cs typeface="Arial" pitchFamily="34" charset="0"/>
              </a:rPr>
              <a:t> 14 au </a:t>
            </a:r>
            <a:r>
              <a:rPr lang="en-US" sz="2000" dirty="0" err="1">
                <a:solidFill>
                  <a:schemeClr val="bg2">
                    <a:lumMod val="25000"/>
                  </a:schemeClr>
                </a:solidFill>
                <a:latin typeface="Arial" pitchFamily="34" charset="0"/>
                <a:cs typeface="Arial" pitchFamily="34" charset="0"/>
              </a:rPr>
              <a:t>fost</a:t>
            </a:r>
            <a:r>
              <a:rPr lang="en-US" sz="2000" dirty="0">
                <a:solidFill>
                  <a:schemeClr val="bg2">
                    <a:lumMod val="25000"/>
                  </a:schemeClr>
                </a:solidFill>
                <a:latin typeface="Arial" pitchFamily="34" charset="0"/>
                <a:cs typeface="Arial" pitchFamily="34" charset="0"/>
              </a:rPr>
              <a:t> </a:t>
            </a:r>
            <a:r>
              <a:rPr lang="en-US" sz="2000" dirty="0" err="1">
                <a:solidFill>
                  <a:schemeClr val="bg2">
                    <a:lumMod val="25000"/>
                  </a:schemeClr>
                </a:solidFill>
                <a:latin typeface="Arial" pitchFamily="34" charset="0"/>
                <a:cs typeface="Arial" pitchFamily="34" charset="0"/>
              </a:rPr>
              <a:t>raniti</a:t>
            </a:r>
            <a:r>
              <a:rPr lang="en-US" sz="2000" dirty="0">
                <a:solidFill>
                  <a:schemeClr val="bg2">
                    <a:lumMod val="25000"/>
                  </a:schemeClr>
                </a:solidFill>
                <a:latin typeface="Arial" pitchFamily="34" charset="0"/>
                <a:cs typeface="Arial" pitchFamily="34" charset="0"/>
              </a:rPr>
              <a:t> </a:t>
            </a:r>
            <a:r>
              <a:rPr lang="en-US" sz="2000" dirty="0" err="1">
                <a:solidFill>
                  <a:schemeClr val="bg2">
                    <a:lumMod val="25000"/>
                  </a:schemeClr>
                </a:solidFill>
                <a:latin typeface="Arial" pitchFamily="34" charset="0"/>
                <a:cs typeface="Arial" pitchFamily="34" charset="0"/>
              </a:rPr>
              <a:t>si</a:t>
            </a:r>
            <a:r>
              <a:rPr lang="en-US" sz="2000" dirty="0">
                <a:solidFill>
                  <a:schemeClr val="bg2">
                    <a:lumMod val="25000"/>
                  </a:schemeClr>
                </a:solidFill>
                <a:latin typeface="Arial" pitchFamily="34" charset="0"/>
                <a:cs typeface="Arial" pitchFamily="34" charset="0"/>
              </a:rPr>
              <a:t> 33 de case </a:t>
            </a:r>
            <a:r>
              <a:rPr lang="en-US" sz="2000" dirty="0" err="1">
                <a:solidFill>
                  <a:schemeClr val="bg2">
                    <a:lumMod val="25000"/>
                  </a:schemeClr>
                </a:solidFill>
                <a:latin typeface="Arial" pitchFamily="34" charset="0"/>
                <a:cs typeface="Arial" pitchFamily="34" charset="0"/>
              </a:rPr>
              <a:t>facute</a:t>
            </a:r>
            <a:r>
              <a:rPr lang="en-US" sz="2000" dirty="0">
                <a:solidFill>
                  <a:schemeClr val="bg2">
                    <a:lumMod val="25000"/>
                  </a:schemeClr>
                </a:solidFill>
                <a:latin typeface="Arial" pitchFamily="34" charset="0"/>
                <a:cs typeface="Arial" pitchFamily="34" charset="0"/>
              </a:rPr>
              <a:t> </a:t>
            </a:r>
            <a:r>
              <a:rPr lang="en-US" sz="2000" dirty="0" err="1">
                <a:solidFill>
                  <a:schemeClr val="bg2">
                    <a:lumMod val="25000"/>
                  </a:schemeClr>
                </a:solidFill>
                <a:latin typeface="Arial" pitchFamily="34" charset="0"/>
                <a:cs typeface="Arial" pitchFamily="34" charset="0"/>
              </a:rPr>
              <a:t>una</a:t>
            </a:r>
            <a:r>
              <a:rPr lang="en-US" sz="2000" dirty="0">
                <a:solidFill>
                  <a:schemeClr val="bg2">
                    <a:lumMod val="25000"/>
                  </a:schemeClr>
                </a:solidFill>
                <a:latin typeface="Arial" pitchFamily="34" charset="0"/>
                <a:cs typeface="Arial" pitchFamily="34" charset="0"/>
              </a:rPr>
              <a:t> cu </a:t>
            </a:r>
            <a:r>
              <a:rPr lang="en-US" sz="2000" dirty="0" err="1">
                <a:solidFill>
                  <a:schemeClr val="bg2">
                    <a:lumMod val="25000"/>
                  </a:schemeClr>
                </a:solidFill>
                <a:latin typeface="Arial" pitchFamily="34" charset="0"/>
                <a:cs typeface="Arial" pitchFamily="34" charset="0"/>
              </a:rPr>
              <a:t>pamantul</a:t>
            </a:r>
            <a:r>
              <a:rPr lang="en-US" sz="2000" dirty="0">
                <a:solidFill>
                  <a:schemeClr val="bg2">
                    <a:lumMod val="25000"/>
                  </a:schemeClr>
                </a:solidFill>
                <a:latin typeface="Arial" pitchFamily="34" charset="0"/>
                <a:cs typeface="Arial" pitchFamily="34" charset="0"/>
              </a:rPr>
              <a:t>. </a:t>
            </a:r>
            <a:r>
              <a:rPr lang="en-US" sz="2000" dirty="0" err="1">
                <a:solidFill>
                  <a:schemeClr val="bg2">
                    <a:lumMod val="25000"/>
                  </a:schemeClr>
                </a:solidFill>
                <a:latin typeface="Arial" pitchFamily="34" charset="0"/>
                <a:cs typeface="Arial" pitchFamily="34" charset="0"/>
              </a:rPr>
              <a:t>Salcamii</a:t>
            </a:r>
            <a:r>
              <a:rPr lang="en-US" sz="2000" dirty="0">
                <a:solidFill>
                  <a:schemeClr val="bg2">
                    <a:lumMod val="25000"/>
                  </a:schemeClr>
                </a:solidFill>
                <a:latin typeface="Arial" pitchFamily="34" charset="0"/>
                <a:cs typeface="Arial" pitchFamily="34" charset="0"/>
              </a:rPr>
              <a:t> de </a:t>
            </a:r>
            <a:r>
              <a:rPr lang="en-US" sz="2000" dirty="0" err="1">
                <a:solidFill>
                  <a:schemeClr val="bg2">
                    <a:lumMod val="25000"/>
                  </a:schemeClr>
                </a:solidFill>
                <a:latin typeface="Arial" pitchFamily="34" charset="0"/>
                <a:cs typeface="Arial" pitchFamily="34" charset="0"/>
              </a:rPr>
              <a:t>pe</a:t>
            </a:r>
            <a:r>
              <a:rPr lang="en-US" sz="2000" dirty="0">
                <a:solidFill>
                  <a:schemeClr val="bg2">
                    <a:lumMod val="25000"/>
                  </a:schemeClr>
                </a:solidFill>
                <a:latin typeface="Arial" pitchFamily="34" charset="0"/>
                <a:cs typeface="Arial" pitchFamily="34" charset="0"/>
              </a:rPr>
              <a:t> 120 de hectare au </a:t>
            </a:r>
            <a:r>
              <a:rPr lang="en-US" sz="2000" dirty="0" err="1">
                <a:solidFill>
                  <a:schemeClr val="bg2">
                    <a:lumMod val="25000"/>
                  </a:schemeClr>
                </a:solidFill>
                <a:latin typeface="Arial" pitchFamily="34" charset="0"/>
                <a:cs typeface="Arial" pitchFamily="34" charset="0"/>
              </a:rPr>
              <a:t>fost</a:t>
            </a:r>
            <a:r>
              <a:rPr lang="en-US" sz="2000" dirty="0">
                <a:solidFill>
                  <a:schemeClr val="bg2">
                    <a:lumMod val="25000"/>
                  </a:schemeClr>
                </a:solidFill>
                <a:latin typeface="Arial" pitchFamily="34" charset="0"/>
                <a:cs typeface="Arial" pitchFamily="34" charset="0"/>
              </a:rPr>
              <a:t> </a:t>
            </a:r>
            <a:r>
              <a:rPr lang="en-US" sz="2000" dirty="0" err="1">
                <a:solidFill>
                  <a:schemeClr val="bg2">
                    <a:lumMod val="25000"/>
                  </a:schemeClr>
                </a:solidFill>
                <a:latin typeface="Arial" pitchFamily="34" charset="0"/>
                <a:cs typeface="Arial" pitchFamily="34" charset="0"/>
              </a:rPr>
              <a:t>rupti</a:t>
            </a:r>
            <a:r>
              <a:rPr lang="en-US" sz="2000" dirty="0">
                <a:solidFill>
                  <a:schemeClr val="bg2">
                    <a:lumMod val="25000"/>
                  </a:schemeClr>
                </a:solidFill>
                <a:latin typeface="Arial" pitchFamily="34" charset="0"/>
                <a:cs typeface="Arial" pitchFamily="34" charset="0"/>
              </a:rPr>
              <a:t> la un </a:t>
            </a:r>
            <a:r>
              <a:rPr lang="en-US" sz="2000" dirty="0" err="1">
                <a:solidFill>
                  <a:schemeClr val="bg2">
                    <a:lumMod val="25000"/>
                  </a:schemeClr>
                </a:solidFill>
                <a:latin typeface="Arial" pitchFamily="34" charset="0"/>
                <a:cs typeface="Arial" pitchFamily="34" charset="0"/>
              </a:rPr>
              <a:t>metru</a:t>
            </a:r>
            <a:r>
              <a:rPr lang="en-US" sz="2000" dirty="0">
                <a:solidFill>
                  <a:schemeClr val="bg2">
                    <a:lumMod val="25000"/>
                  </a:schemeClr>
                </a:solidFill>
                <a:latin typeface="Arial" pitchFamily="34" charset="0"/>
                <a:cs typeface="Arial" pitchFamily="34" charset="0"/>
              </a:rPr>
              <a:t> </a:t>
            </a:r>
            <a:r>
              <a:rPr lang="en-US" sz="2000" dirty="0" err="1">
                <a:solidFill>
                  <a:schemeClr val="bg2">
                    <a:lumMod val="25000"/>
                  </a:schemeClr>
                </a:solidFill>
                <a:latin typeface="Arial" pitchFamily="34" charset="0"/>
                <a:cs typeface="Arial" pitchFamily="34" charset="0"/>
              </a:rPr>
              <a:t>deasupra</a:t>
            </a:r>
            <a:r>
              <a:rPr lang="en-US" sz="2000" dirty="0">
                <a:solidFill>
                  <a:schemeClr val="bg2">
                    <a:lumMod val="25000"/>
                  </a:schemeClr>
                </a:solidFill>
                <a:latin typeface="Arial" pitchFamily="34" charset="0"/>
                <a:cs typeface="Arial" pitchFamily="34" charset="0"/>
              </a:rPr>
              <a:t> </a:t>
            </a:r>
            <a:r>
              <a:rPr lang="en-US" sz="2000" dirty="0" err="1">
                <a:solidFill>
                  <a:schemeClr val="bg2">
                    <a:lumMod val="25000"/>
                  </a:schemeClr>
                </a:solidFill>
                <a:latin typeface="Arial" pitchFamily="34" charset="0"/>
                <a:cs typeface="Arial" pitchFamily="34" charset="0"/>
              </a:rPr>
              <a:t>pamantului</a:t>
            </a:r>
            <a:r>
              <a:rPr lang="en-US" sz="2000" dirty="0" smtClean="0">
                <a:solidFill>
                  <a:schemeClr val="bg2">
                    <a:lumMod val="25000"/>
                  </a:schemeClr>
                </a:solidFill>
                <a:latin typeface="Arial" pitchFamily="34" charset="0"/>
                <a:cs typeface="Arial" pitchFamily="34" charset="0"/>
              </a:rPr>
              <a:t>!.</a:t>
            </a:r>
            <a:r>
              <a:rPr lang="en-US" sz="2000" dirty="0">
                <a:solidFill>
                  <a:schemeClr val="bg2">
                    <a:lumMod val="25000"/>
                  </a:schemeClr>
                </a:solidFill>
                <a:latin typeface="Arial" pitchFamily="34" charset="0"/>
                <a:cs typeface="Arial" pitchFamily="34" charset="0"/>
              </a:rPr>
              <a:t/>
            </a:r>
            <a:br>
              <a:rPr lang="en-US" sz="2000" dirty="0">
                <a:solidFill>
                  <a:schemeClr val="bg2">
                    <a:lumMod val="25000"/>
                  </a:schemeClr>
                </a:solidFill>
                <a:latin typeface="Arial" pitchFamily="34" charset="0"/>
                <a:cs typeface="Arial" pitchFamily="34" charset="0"/>
              </a:rPr>
            </a:br>
            <a:r>
              <a:rPr lang="en-US" sz="2000" dirty="0">
                <a:solidFill>
                  <a:schemeClr val="bg2">
                    <a:lumMod val="25000"/>
                  </a:schemeClr>
                </a:solidFill>
                <a:latin typeface="Arial" pitchFamily="34" charset="0"/>
                <a:cs typeface="Arial" pitchFamily="34" charset="0"/>
              </a:rPr>
              <a:t/>
            </a:r>
            <a:br>
              <a:rPr lang="en-US" sz="2000" dirty="0">
                <a:solidFill>
                  <a:schemeClr val="bg2">
                    <a:lumMod val="25000"/>
                  </a:schemeClr>
                </a:solidFill>
                <a:latin typeface="Arial" pitchFamily="34" charset="0"/>
                <a:cs typeface="Arial" pitchFamily="34" charset="0"/>
              </a:rPr>
            </a:br>
            <a:r>
              <a:rPr lang="vi-VN" sz="2000" dirty="0" smtClean="0">
                <a:solidFill>
                  <a:schemeClr val="bg2">
                    <a:lumMod val="25000"/>
                  </a:schemeClr>
                </a:solidFill>
                <a:latin typeface="Arial" pitchFamily="34" charset="0"/>
                <a:cs typeface="Arial" pitchFamily="34" charset="0"/>
              </a:rPr>
              <a:t>În </a:t>
            </a:r>
            <a:r>
              <a:rPr lang="vi-VN" sz="2000" dirty="0">
                <a:solidFill>
                  <a:schemeClr val="bg2">
                    <a:lumMod val="25000"/>
                  </a:schemeClr>
                </a:solidFill>
                <a:latin typeface="Arial" pitchFamily="34" charset="0"/>
                <a:cs typeface="Arial" pitchFamily="34" charset="0"/>
              </a:rPr>
              <a:t>2002, o mamă şi copilul ei au murit striviţi de peretele </a:t>
            </a:r>
            <a:r>
              <a:rPr lang="vi-VN" sz="2000" dirty="0" smtClean="0">
                <a:solidFill>
                  <a:schemeClr val="bg2">
                    <a:lumMod val="25000"/>
                  </a:schemeClr>
                </a:solidFill>
                <a:latin typeface="Arial" pitchFamily="34" charset="0"/>
                <a:cs typeface="Arial" pitchFamily="34" charset="0"/>
              </a:rPr>
              <a:t>casei. Chiar si un vartej relativ slab poate arunca o bucata de lemn care sa strapunga un zid de caramida ca si cand ar fi o coala de hartie.</a:t>
            </a:r>
            <a:r>
              <a:rPr lang="en-US" sz="2000" dirty="0" smtClean="0">
                <a:solidFill>
                  <a:schemeClr val="bg2">
                    <a:lumMod val="25000"/>
                  </a:schemeClr>
                </a:solidFill>
                <a:latin typeface="Arial" pitchFamily="34" charset="0"/>
                <a:cs typeface="Arial" pitchFamily="34" charset="0"/>
              </a:rPr>
              <a:t/>
            </a:r>
            <a:br>
              <a:rPr lang="en-US" sz="2000" dirty="0" smtClean="0">
                <a:solidFill>
                  <a:schemeClr val="bg2">
                    <a:lumMod val="25000"/>
                  </a:schemeClr>
                </a:solidFill>
                <a:latin typeface="Arial" pitchFamily="34" charset="0"/>
                <a:cs typeface="Arial" pitchFamily="34" charset="0"/>
              </a:rPr>
            </a:br>
            <a:r>
              <a:rPr lang="vi-VN" sz="2000" dirty="0" smtClean="0">
                <a:solidFill>
                  <a:schemeClr val="bg2">
                    <a:lumMod val="25000"/>
                  </a:schemeClr>
                </a:solidFill>
                <a:latin typeface="Arial" pitchFamily="34" charset="0"/>
                <a:cs typeface="Arial" pitchFamily="34" charset="0"/>
              </a:rPr>
              <a:t> Cel mai ferit loc in caz de tornada este la subsol, intr-un beci. </a:t>
            </a:r>
            <a:endParaRPr lang="en-US" sz="2000" dirty="0">
              <a:solidFill>
                <a:schemeClr val="bg2">
                  <a:lumMod val="25000"/>
                </a:schemeClr>
              </a:solidFill>
              <a:latin typeface="Arial" pitchFamily="34" charset="0"/>
              <a:cs typeface="Arial" pitchFamily="34" charset="0"/>
            </a:endParaRPr>
          </a:p>
        </p:txBody>
      </p:sp>
      <p:sp>
        <p:nvSpPr>
          <p:cNvPr id="3" name="Subtitle 2"/>
          <p:cNvSpPr>
            <a:spLocks noGrp="1"/>
          </p:cNvSpPr>
          <p:nvPr>
            <p:ph type="subTitle" idx="1"/>
          </p:nvPr>
        </p:nvSpPr>
        <p:spPr>
          <a:xfrm>
            <a:off x="1371600" y="3809999"/>
            <a:ext cx="6400800" cy="1219201"/>
          </a:xfrm>
        </p:spPr>
        <p:txBody>
          <a:bodyPr/>
          <a:lstStyle/>
          <a:p>
            <a:r>
              <a:rPr lang="en-US" dirty="0" smtClean="0">
                <a:solidFill>
                  <a:srgbClr val="7030A0"/>
                </a:solidFill>
              </a:rPr>
              <a:t>…</a:t>
            </a:r>
            <a:r>
              <a:rPr lang="en-US" dirty="0" err="1" smtClean="0">
                <a:solidFill>
                  <a:srgbClr val="7030A0"/>
                </a:solidFill>
              </a:rPr>
              <a:t>Iar</a:t>
            </a:r>
            <a:r>
              <a:rPr lang="en-US" dirty="0" smtClean="0">
                <a:solidFill>
                  <a:srgbClr val="7030A0"/>
                </a:solidFill>
              </a:rPr>
              <a:t> </a:t>
            </a:r>
            <a:r>
              <a:rPr lang="en-US" dirty="0" err="1">
                <a:solidFill>
                  <a:srgbClr val="7030A0"/>
                </a:solidFill>
              </a:rPr>
              <a:t>Facaieni</a:t>
            </a:r>
            <a:r>
              <a:rPr lang="en-US" dirty="0">
                <a:solidFill>
                  <a:srgbClr val="7030A0"/>
                </a:solidFill>
              </a:rPr>
              <a:t>, de </a:t>
            </a:r>
            <a:r>
              <a:rPr lang="en-US" dirty="0" err="1">
                <a:solidFill>
                  <a:srgbClr val="7030A0"/>
                </a:solidFill>
              </a:rPr>
              <a:t>langa</a:t>
            </a:r>
            <a:r>
              <a:rPr lang="en-US" dirty="0">
                <a:solidFill>
                  <a:srgbClr val="7030A0"/>
                </a:solidFill>
              </a:rPr>
              <a:t> </a:t>
            </a:r>
            <a:r>
              <a:rPr lang="en-US" dirty="0" err="1">
                <a:solidFill>
                  <a:srgbClr val="7030A0"/>
                </a:solidFill>
              </a:rPr>
              <a:t>Balta</a:t>
            </a:r>
            <a:r>
              <a:rPr lang="en-US" dirty="0">
                <a:solidFill>
                  <a:srgbClr val="7030A0"/>
                </a:solidFill>
              </a:rPr>
              <a:t> </a:t>
            </a:r>
            <a:r>
              <a:rPr lang="en-US" dirty="0" err="1">
                <a:solidFill>
                  <a:srgbClr val="7030A0"/>
                </a:solidFill>
              </a:rPr>
              <a:t>Ialomitei</a:t>
            </a:r>
            <a:r>
              <a:rPr lang="en-US" dirty="0">
                <a:solidFill>
                  <a:srgbClr val="7030A0"/>
                </a:solidFill>
              </a:rPr>
              <a:t> a </a:t>
            </a:r>
            <a:r>
              <a:rPr lang="en-US" dirty="0" err="1">
                <a:solidFill>
                  <a:srgbClr val="7030A0"/>
                </a:solidFill>
              </a:rPr>
              <a:t>intrat</a:t>
            </a:r>
            <a:r>
              <a:rPr lang="en-US" dirty="0">
                <a:solidFill>
                  <a:srgbClr val="7030A0"/>
                </a:solidFill>
              </a:rPr>
              <a:t> in </a:t>
            </a:r>
            <a:r>
              <a:rPr lang="en-US" dirty="0" err="1">
                <a:solidFill>
                  <a:srgbClr val="7030A0"/>
                </a:solidFill>
              </a:rPr>
              <a:t>istorie</a:t>
            </a:r>
            <a:r>
              <a:rPr lang="en-US" dirty="0"/>
              <a:t>.</a:t>
            </a:r>
            <a:br>
              <a:rPr lang="en-US" dirty="0"/>
            </a:br>
            <a:endParaRPr lang="en-US" dirty="0"/>
          </a:p>
        </p:txBody>
      </p:sp>
      <p:pic>
        <p:nvPicPr>
          <p:cNvPr id="3074"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9144000" y="1828800"/>
            <a:ext cx="3562350" cy="238168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3075" name="Picture 3"/>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5562600" y="4170187"/>
            <a:ext cx="3581746" cy="268127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3076" name="Picture 4"/>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0" y="4393560"/>
            <a:ext cx="4390333" cy="246444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12035619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vi-VN" sz="2000" dirty="0">
                <a:latin typeface="Arial" pitchFamily="34" charset="0"/>
                <a:cs typeface="Arial" pitchFamily="34" charset="0"/>
              </a:rPr>
              <a:t>Un meteorolog american avertizează că România va fi lovită de tornade </a:t>
            </a:r>
            <a:r>
              <a:rPr lang="vi-VN" sz="2000" dirty="0" smtClean="0">
                <a:latin typeface="Arial" pitchFamily="34" charset="0"/>
                <a:cs typeface="Arial" pitchFamily="34" charset="0"/>
              </a:rPr>
              <a:t>puternice</a:t>
            </a:r>
            <a:r>
              <a:rPr lang="en-US" sz="2000" dirty="0" smtClean="0">
                <a:latin typeface="Arial" pitchFamily="34" charset="0"/>
                <a:cs typeface="Arial" pitchFamily="34" charset="0"/>
              </a:rPr>
              <a:t>, </a:t>
            </a:r>
            <a:r>
              <a:rPr lang="en-US" sz="2000" dirty="0" err="1" smtClean="0">
                <a:latin typeface="Arial" pitchFamily="34" charset="0"/>
                <a:cs typeface="Arial" pitchFamily="34" charset="0"/>
              </a:rPr>
              <a:t>schimbarile</a:t>
            </a:r>
            <a:r>
              <a:rPr lang="en-US" sz="2000" dirty="0" smtClean="0">
                <a:latin typeface="Arial" pitchFamily="34" charset="0"/>
                <a:cs typeface="Arial" pitchFamily="34" charset="0"/>
              </a:rPr>
              <a:t> </a:t>
            </a:r>
            <a:r>
              <a:rPr lang="en-US" sz="2000" dirty="0" err="1" smtClean="0">
                <a:latin typeface="Arial" pitchFamily="34" charset="0"/>
                <a:cs typeface="Arial" pitchFamily="34" charset="0"/>
              </a:rPr>
              <a:t>climatice</a:t>
            </a:r>
            <a:r>
              <a:rPr lang="en-US" sz="2000" dirty="0" smtClean="0">
                <a:latin typeface="Arial" pitchFamily="34" charset="0"/>
                <a:cs typeface="Arial" pitchFamily="34" charset="0"/>
              </a:rPr>
              <a:t> </a:t>
            </a:r>
            <a:r>
              <a:rPr lang="en-US" sz="2000" dirty="0" err="1" smtClean="0">
                <a:latin typeface="Arial" pitchFamily="34" charset="0"/>
                <a:cs typeface="Arial" pitchFamily="34" charset="0"/>
              </a:rPr>
              <a:t>favorizeaza</a:t>
            </a:r>
            <a:r>
              <a:rPr lang="en-US" sz="2000" dirty="0" smtClean="0">
                <a:latin typeface="Arial" pitchFamily="34" charset="0"/>
                <a:cs typeface="Arial" pitchFamily="34" charset="0"/>
              </a:rPr>
              <a:t> </a:t>
            </a:r>
            <a:r>
              <a:rPr lang="en-US" sz="2000" dirty="0" err="1" smtClean="0">
                <a:latin typeface="Arial" pitchFamily="34" charset="0"/>
                <a:cs typeface="Arial" pitchFamily="34" charset="0"/>
              </a:rPr>
              <a:t>aparitia</a:t>
            </a:r>
            <a:r>
              <a:rPr lang="en-US" sz="2000" dirty="0" smtClean="0">
                <a:latin typeface="Arial" pitchFamily="34" charset="0"/>
                <a:cs typeface="Arial" pitchFamily="34" charset="0"/>
              </a:rPr>
              <a:t> </a:t>
            </a:r>
            <a:r>
              <a:rPr lang="en-US" sz="2000" dirty="0" err="1" smtClean="0">
                <a:latin typeface="Arial" pitchFamily="34" charset="0"/>
                <a:cs typeface="Arial" pitchFamily="34" charset="0"/>
              </a:rPr>
              <a:t>fenomenelor</a:t>
            </a:r>
            <a:r>
              <a:rPr lang="en-US" sz="2000" dirty="0" smtClean="0">
                <a:latin typeface="Arial" pitchFamily="34" charset="0"/>
                <a:cs typeface="Arial" pitchFamily="34" charset="0"/>
              </a:rPr>
              <a:t> extreme </a:t>
            </a:r>
            <a:r>
              <a:rPr lang="en-US" sz="2000" dirty="0" err="1" smtClean="0">
                <a:latin typeface="Arial" pitchFamily="34" charset="0"/>
                <a:cs typeface="Arial" pitchFamily="34" charset="0"/>
              </a:rPr>
              <a:t>printre</a:t>
            </a:r>
            <a:r>
              <a:rPr lang="en-US" sz="2000" dirty="0" smtClean="0">
                <a:latin typeface="Arial" pitchFamily="34" charset="0"/>
                <a:cs typeface="Arial" pitchFamily="34" charset="0"/>
              </a:rPr>
              <a:t> care </a:t>
            </a:r>
            <a:r>
              <a:rPr lang="en-US" sz="2000" dirty="0" err="1" smtClean="0">
                <a:latin typeface="Arial" pitchFamily="34" charset="0"/>
                <a:cs typeface="Arial" pitchFamily="34" charset="0"/>
              </a:rPr>
              <a:t>si</a:t>
            </a:r>
            <a:r>
              <a:rPr lang="en-US" sz="2000" dirty="0" smtClean="0">
                <a:latin typeface="Arial" pitchFamily="34" charset="0"/>
                <a:cs typeface="Arial" pitchFamily="34" charset="0"/>
              </a:rPr>
              <a:t> </a:t>
            </a:r>
            <a:r>
              <a:rPr lang="en-US" sz="2000" dirty="0" err="1" smtClean="0">
                <a:latin typeface="Arial" pitchFamily="34" charset="0"/>
                <a:cs typeface="Arial" pitchFamily="34" charset="0"/>
              </a:rPr>
              <a:t>tornadele</a:t>
            </a:r>
            <a:r>
              <a:rPr lang="en-US" sz="2000" dirty="0" smtClean="0">
                <a:latin typeface="Arial" pitchFamily="34" charset="0"/>
                <a:cs typeface="Arial" pitchFamily="34" charset="0"/>
              </a:rPr>
              <a:t>.</a:t>
            </a:r>
          </a:p>
          <a:p>
            <a:r>
              <a:rPr lang="en-US" sz="2000" dirty="0" err="1" smtClean="0">
                <a:latin typeface="Arial" pitchFamily="34" charset="0"/>
                <a:cs typeface="Arial" pitchFamily="34" charset="0"/>
              </a:rPr>
              <a:t>Cresterea</a:t>
            </a:r>
            <a:r>
              <a:rPr lang="en-US" sz="2000" dirty="0" smtClean="0">
                <a:latin typeface="Arial" pitchFamily="34" charset="0"/>
                <a:cs typeface="Arial" pitchFamily="34" charset="0"/>
              </a:rPr>
              <a:t>  </a:t>
            </a:r>
            <a:r>
              <a:rPr lang="en-US" sz="2000" dirty="0" err="1" smtClean="0">
                <a:latin typeface="Arial" pitchFamily="34" charset="0"/>
                <a:cs typeface="Arial" pitchFamily="34" charset="0"/>
              </a:rPr>
              <a:t>emisiilor</a:t>
            </a:r>
            <a:r>
              <a:rPr lang="en-US" sz="2000" dirty="0" smtClean="0">
                <a:latin typeface="Arial" pitchFamily="34" charset="0"/>
                <a:cs typeface="Arial" pitchFamily="34" charset="0"/>
              </a:rPr>
              <a:t> </a:t>
            </a:r>
            <a:r>
              <a:rPr lang="en-US" sz="2000" dirty="0" err="1" smtClean="0">
                <a:latin typeface="Arial" pitchFamily="34" charset="0"/>
                <a:cs typeface="Arial" pitchFamily="34" charset="0"/>
              </a:rPr>
              <a:t>ce</a:t>
            </a:r>
            <a:r>
              <a:rPr lang="en-US" sz="2000" dirty="0" smtClean="0">
                <a:latin typeface="Arial" pitchFamily="34" charset="0"/>
                <a:cs typeface="Arial" pitchFamily="34" charset="0"/>
              </a:rPr>
              <a:t> carbon </a:t>
            </a:r>
            <a:r>
              <a:rPr lang="en-US" sz="2000" dirty="0" err="1" smtClean="0">
                <a:latin typeface="Arial" pitchFamily="34" charset="0"/>
                <a:cs typeface="Arial" pitchFamily="34" charset="0"/>
              </a:rPr>
              <a:t>determina</a:t>
            </a:r>
            <a:r>
              <a:rPr lang="en-US" sz="2000" dirty="0" smtClean="0">
                <a:latin typeface="Arial" pitchFamily="34" charset="0"/>
                <a:cs typeface="Arial" pitchFamily="34" charset="0"/>
              </a:rPr>
              <a:t> </a:t>
            </a:r>
            <a:r>
              <a:rPr lang="en-US" sz="2000" dirty="0" err="1" smtClean="0">
                <a:latin typeface="Arial" pitchFamily="34" charset="0"/>
                <a:cs typeface="Arial" pitchFamily="34" charset="0"/>
              </a:rPr>
              <a:t>cresterea</a:t>
            </a:r>
            <a:r>
              <a:rPr lang="en-US" sz="2000" dirty="0" smtClean="0">
                <a:latin typeface="Arial" pitchFamily="34" charset="0"/>
                <a:cs typeface="Arial" pitchFamily="34" charset="0"/>
              </a:rPr>
              <a:t> </a:t>
            </a:r>
            <a:r>
              <a:rPr lang="en-US" sz="2000" dirty="0" err="1" smtClean="0">
                <a:latin typeface="Arial" pitchFamily="34" charset="0"/>
                <a:cs typeface="Arial" pitchFamily="34" charset="0"/>
              </a:rPr>
              <a:t>temperaturilor</a:t>
            </a:r>
            <a:r>
              <a:rPr lang="en-US" sz="2000" dirty="0" smtClean="0">
                <a:latin typeface="Arial" pitchFamily="34" charset="0"/>
                <a:cs typeface="Arial" pitchFamily="34" charset="0"/>
              </a:rPr>
              <a:t>, </a:t>
            </a:r>
            <a:r>
              <a:rPr lang="en-US" sz="2000" dirty="0" err="1" smtClean="0">
                <a:latin typeface="Arial" pitchFamily="34" charset="0"/>
                <a:cs typeface="Arial" pitchFamily="34" charset="0"/>
              </a:rPr>
              <a:t>si</a:t>
            </a:r>
            <a:r>
              <a:rPr lang="en-US" sz="2000" dirty="0" smtClean="0">
                <a:latin typeface="Arial" pitchFamily="34" charset="0"/>
                <a:cs typeface="Arial" pitchFamily="34" charset="0"/>
              </a:rPr>
              <a:t> </a:t>
            </a:r>
            <a:r>
              <a:rPr lang="en-US" sz="2000" dirty="0" err="1" smtClean="0">
                <a:latin typeface="Arial" pitchFamily="34" charset="0"/>
                <a:cs typeface="Arial" pitchFamily="34" charset="0"/>
              </a:rPr>
              <a:t>schimbarea</a:t>
            </a:r>
            <a:r>
              <a:rPr lang="en-US" sz="2000" dirty="0" smtClean="0">
                <a:latin typeface="Arial" pitchFamily="34" charset="0"/>
                <a:cs typeface="Arial" pitchFamily="34" charset="0"/>
              </a:rPr>
              <a:t> </a:t>
            </a:r>
            <a:r>
              <a:rPr lang="en-US" sz="2000" dirty="0" err="1" smtClean="0">
                <a:latin typeface="Arial" pitchFamily="34" charset="0"/>
                <a:cs typeface="Arial" pitchFamily="34" charset="0"/>
              </a:rPr>
              <a:t>climei</a:t>
            </a:r>
            <a:r>
              <a:rPr lang="en-US" sz="2000" dirty="0" smtClean="0">
                <a:latin typeface="Arial" pitchFamily="34" charset="0"/>
                <a:cs typeface="Arial" pitchFamily="34" charset="0"/>
              </a:rPr>
              <a:t>.</a:t>
            </a:r>
          </a:p>
          <a:p>
            <a:r>
              <a:rPr lang="en-US" sz="2000" dirty="0" err="1" smtClean="0">
                <a:latin typeface="Arial" pitchFamily="34" charset="0"/>
                <a:cs typeface="Arial" pitchFamily="34" charset="0"/>
              </a:rPr>
              <a:t>Evolutia</a:t>
            </a:r>
            <a:r>
              <a:rPr lang="en-US" sz="2000" dirty="0" smtClean="0">
                <a:latin typeface="Arial" pitchFamily="34" charset="0"/>
                <a:cs typeface="Arial" pitchFamily="34" charset="0"/>
              </a:rPr>
              <a:t> </a:t>
            </a:r>
            <a:r>
              <a:rPr lang="en-US" sz="2000" dirty="0" err="1" smtClean="0">
                <a:latin typeface="Arial" pitchFamily="34" charset="0"/>
                <a:cs typeface="Arial" pitchFamily="34" charset="0"/>
              </a:rPr>
              <a:t>temperaturilor</a:t>
            </a:r>
            <a:r>
              <a:rPr lang="en-US" sz="2000" dirty="0" smtClean="0">
                <a:latin typeface="Arial" pitchFamily="34" charset="0"/>
                <a:cs typeface="Arial" pitchFamily="34" charset="0"/>
              </a:rPr>
              <a:t> ………………..</a:t>
            </a:r>
            <a:endParaRPr lang="en-US" sz="2000" dirty="0">
              <a:latin typeface="Arial" pitchFamily="34" charset="0"/>
              <a:cs typeface="Arial" pitchFamily="34" charset="0"/>
            </a:endParaRPr>
          </a:p>
        </p:txBody>
      </p:sp>
      <p:sp>
        <p:nvSpPr>
          <p:cNvPr id="3" name="Title 2"/>
          <p:cNvSpPr>
            <a:spLocks noGrp="1"/>
          </p:cNvSpPr>
          <p:nvPr>
            <p:ph type="title"/>
          </p:nvPr>
        </p:nvSpPr>
        <p:spPr/>
        <p:txBody>
          <a:bodyPr/>
          <a:lstStyle/>
          <a:p>
            <a:r>
              <a:rPr lang="en-US" dirty="0" smtClean="0"/>
              <a:t>Romania –</a:t>
            </a:r>
            <a:r>
              <a:rPr lang="en-US" dirty="0" err="1" smtClean="0"/>
              <a:t>tara</a:t>
            </a:r>
            <a:r>
              <a:rPr lang="en-US" dirty="0" smtClean="0"/>
              <a:t> </a:t>
            </a:r>
            <a:r>
              <a:rPr lang="en-US" dirty="0" err="1" smtClean="0"/>
              <a:t>tornadelor</a:t>
            </a:r>
            <a:r>
              <a:rPr lang="en-US" dirty="0" smtClean="0"/>
              <a:t>?</a:t>
            </a:r>
            <a:endParaRPr lang="en-US" dirty="0"/>
          </a:p>
        </p:txBody>
      </p:sp>
    </p:spTree>
    <p:extLst>
      <p:ext uri="{BB962C8B-B14F-4D97-AF65-F5344CB8AC3E}">
        <p14:creationId xmlns:p14="http://schemas.microsoft.com/office/powerpoint/2010/main" xmlns="" val="8666107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sv-SE" dirty="0">
                <a:latin typeface="Algerian" pitchFamily="82" charset="0"/>
              </a:rPr>
              <a:t>Harta tornadelor din </a:t>
            </a:r>
            <a:r>
              <a:rPr lang="sv-SE" dirty="0" smtClean="0">
                <a:latin typeface="Algerian" pitchFamily="82" charset="0"/>
              </a:rPr>
              <a:t>Romania </a:t>
            </a:r>
            <a:r>
              <a:rPr lang="sv-SE" dirty="0">
                <a:latin typeface="Algerian" pitchFamily="82" charset="0"/>
              </a:rPr>
              <a:t>intre 2002-2007</a:t>
            </a:r>
            <a:endParaRPr lang="en-US" dirty="0">
              <a:latin typeface="Algerian" pitchFamily="82" charset="0"/>
            </a:endParaRPr>
          </a:p>
        </p:txBody>
      </p:sp>
      <p:pic>
        <p:nvPicPr>
          <p:cNvPr id="2050" name="Picture 2"/>
          <p:cNvPicPr>
            <a:picLocks noGrp="1" noChangeAspect="1" noChangeArrowheads="1"/>
          </p:cNvPicPr>
          <p:nvPr>
            <p:ph idx="1"/>
          </p:nvPr>
        </p:nvPicPr>
        <p:blipFill>
          <a:blip r:embed="rId2" cstate="print">
            <a:extLst>
              <a:ext uri="{28A0092B-C50C-407E-A947-70E740481C1C}">
                <a14:useLocalDpi xmlns:a14="http://schemas.microsoft.com/office/drawing/2010/main" xmlns="" val="0"/>
              </a:ext>
            </a:extLst>
          </a:blip>
          <a:srcRect/>
          <a:stretch>
            <a:fillRect/>
          </a:stretch>
        </p:blipFill>
        <p:spPr bwMode="auto">
          <a:xfrm>
            <a:off x="1447800" y="2514600"/>
            <a:ext cx="6419635" cy="411844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0557412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en-US" dirty="0" err="1">
                <a:latin typeface="Algerian" pitchFamily="82" charset="0"/>
              </a:rPr>
              <a:t>Tornade</a:t>
            </a:r>
            <a:r>
              <a:rPr lang="en-US" dirty="0">
                <a:latin typeface="Algerian" pitchFamily="82" charset="0"/>
              </a:rPr>
              <a:t> </a:t>
            </a:r>
            <a:r>
              <a:rPr lang="en-US" dirty="0" err="1">
                <a:latin typeface="Algerian" pitchFamily="82" charset="0"/>
              </a:rPr>
              <a:t>vazute</a:t>
            </a:r>
            <a:r>
              <a:rPr lang="en-US" dirty="0">
                <a:latin typeface="Algerian" pitchFamily="82" charset="0"/>
              </a:rPr>
              <a:t> din </a:t>
            </a:r>
            <a:r>
              <a:rPr lang="en-US" dirty="0" err="1">
                <a:latin typeface="Algerian" pitchFamily="82" charset="0"/>
              </a:rPr>
              <a:t>satelit</a:t>
            </a:r>
            <a:endParaRPr lang="en-US" dirty="0">
              <a:latin typeface="Algerian" pitchFamily="82" charset="0"/>
            </a:endParaRPr>
          </a:p>
        </p:txBody>
      </p:sp>
      <p:pic>
        <p:nvPicPr>
          <p:cNvPr id="3074"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228600" y="1752600"/>
            <a:ext cx="4133850" cy="24145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3075" name="Picture 3"/>
          <p:cNvPicPr>
            <a:picLocks noGrp="1" noChangeAspect="1" noChangeArrowheads="1"/>
          </p:cNvPicPr>
          <p:nvPr>
            <p:ph idx="1"/>
          </p:nvPr>
        </p:nvPicPr>
        <p:blipFill>
          <a:blip r:embed="rId3" cstate="print">
            <a:extLst>
              <a:ext uri="{28A0092B-C50C-407E-A947-70E740481C1C}">
                <a14:useLocalDpi xmlns:a14="http://schemas.microsoft.com/office/drawing/2010/main" xmlns="" val="0"/>
              </a:ext>
            </a:extLst>
          </a:blip>
          <a:srcRect/>
          <a:stretch>
            <a:fillRect/>
          </a:stretch>
        </p:blipFill>
        <p:spPr bwMode="auto">
          <a:xfrm>
            <a:off x="4191000" y="3954461"/>
            <a:ext cx="4950864" cy="288359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4" name="Rectangle 3"/>
          <p:cNvSpPr/>
          <p:nvPr/>
        </p:nvSpPr>
        <p:spPr>
          <a:xfrm>
            <a:off x="4495800" y="3105835"/>
            <a:ext cx="4419600" cy="369332"/>
          </a:xfrm>
          <a:prstGeom prst="rect">
            <a:avLst/>
          </a:prstGeom>
        </p:spPr>
        <p:txBody>
          <a:bodyPr wrap="square">
            <a:spAutoFit/>
          </a:bodyPr>
          <a:lstStyle/>
          <a:p>
            <a:r>
              <a:rPr lang="fi-FI" dirty="0">
                <a:latin typeface="Algerian" pitchFamily="82" charset="0"/>
              </a:rPr>
              <a:t>Pamantul vazut din satelit                                </a:t>
            </a:r>
          </a:p>
        </p:txBody>
      </p:sp>
    </p:spTree>
    <p:extLst>
      <p:ext uri="{BB962C8B-B14F-4D97-AF65-F5344CB8AC3E}">
        <p14:creationId xmlns:p14="http://schemas.microsoft.com/office/powerpoint/2010/main" xmlns="" val="41054475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xmlns="" val="1694348418"/>
              </p:ext>
            </p:extLst>
          </p:nvPr>
        </p:nvGraphicFramePr>
        <p:xfrm>
          <a:off x="152402" y="2189950"/>
          <a:ext cx="8762998" cy="1615437"/>
        </p:xfrm>
        <a:graphic>
          <a:graphicData uri="http://schemas.openxmlformats.org/drawingml/2006/table">
            <a:tbl>
              <a:tblPr firstRow="1" bandRow="1">
                <a:tableStyleId>{5C22544A-7EE6-4342-B048-85BDC9FD1C3A}</a:tableStyleId>
              </a:tblPr>
              <a:tblGrid>
                <a:gridCol w="685798"/>
                <a:gridCol w="457200"/>
                <a:gridCol w="457200"/>
                <a:gridCol w="457200"/>
                <a:gridCol w="457200"/>
                <a:gridCol w="457200"/>
                <a:gridCol w="457200"/>
                <a:gridCol w="533400"/>
                <a:gridCol w="533400"/>
                <a:gridCol w="457200"/>
                <a:gridCol w="457200"/>
                <a:gridCol w="457200"/>
                <a:gridCol w="457200"/>
                <a:gridCol w="457200"/>
                <a:gridCol w="533400"/>
                <a:gridCol w="457200"/>
                <a:gridCol w="533400"/>
                <a:gridCol w="457200"/>
              </a:tblGrid>
              <a:tr h="858050">
                <a:tc>
                  <a:txBody>
                    <a:bodyPr/>
                    <a:lstStyle/>
                    <a:p>
                      <a:r>
                        <a:rPr lang="en-US" dirty="0" err="1" smtClean="0"/>
                        <a:t>Anul</a:t>
                      </a:r>
                      <a:r>
                        <a:rPr lang="en-US" dirty="0" smtClean="0"/>
                        <a:t> </a:t>
                      </a:r>
                      <a:endParaRPr lang="en-US" dirty="0"/>
                    </a:p>
                  </a:txBody>
                  <a:tcPr/>
                </a:tc>
                <a:tc>
                  <a:txBody>
                    <a:bodyPr/>
                    <a:lstStyle/>
                    <a:p>
                      <a:r>
                        <a:rPr lang="en-US" dirty="0" smtClean="0"/>
                        <a:t>1/</a:t>
                      </a:r>
                    </a:p>
                    <a:p>
                      <a:r>
                        <a:rPr lang="en-US" dirty="0" smtClean="0"/>
                        <a:t>08</a:t>
                      </a:r>
                      <a:endParaRPr lang="en-US" dirty="0"/>
                    </a:p>
                  </a:txBody>
                  <a:tcPr/>
                </a:tc>
                <a:tc>
                  <a:txBody>
                    <a:bodyPr/>
                    <a:lstStyle/>
                    <a:p>
                      <a:r>
                        <a:rPr lang="en-US" dirty="0" smtClean="0"/>
                        <a:t>2/08</a:t>
                      </a:r>
                      <a:endParaRPr lang="en-US" dirty="0"/>
                    </a:p>
                  </a:txBody>
                  <a:tcPr/>
                </a:tc>
                <a:tc>
                  <a:txBody>
                    <a:bodyPr/>
                    <a:lstStyle/>
                    <a:p>
                      <a:r>
                        <a:rPr lang="en-US" dirty="0" smtClean="0"/>
                        <a:t>3/08</a:t>
                      </a:r>
                      <a:endParaRPr lang="en-US" dirty="0"/>
                    </a:p>
                  </a:txBody>
                  <a:tcPr/>
                </a:tc>
                <a:tc>
                  <a:txBody>
                    <a:bodyPr/>
                    <a:lstStyle/>
                    <a:p>
                      <a:r>
                        <a:rPr lang="en-US" dirty="0" smtClean="0"/>
                        <a:t>4/08</a:t>
                      </a:r>
                      <a:endParaRPr lang="en-US" dirty="0"/>
                    </a:p>
                  </a:txBody>
                  <a:tcPr/>
                </a:tc>
                <a:tc>
                  <a:txBody>
                    <a:bodyPr/>
                    <a:lstStyle/>
                    <a:p>
                      <a:r>
                        <a:rPr lang="en-US" dirty="0" smtClean="0"/>
                        <a:t>5/08</a:t>
                      </a:r>
                      <a:endParaRPr lang="en-US" dirty="0"/>
                    </a:p>
                  </a:txBody>
                  <a:tcPr/>
                </a:tc>
                <a:tc>
                  <a:txBody>
                    <a:bodyPr/>
                    <a:lstStyle/>
                    <a:p>
                      <a:r>
                        <a:rPr lang="en-US" dirty="0" smtClean="0"/>
                        <a:t>6/08</a:t>
                      </a:r>
                      <a:endParaRPr lang="en-US" dirty="0"/>
                    </a:p>
                  </a:txBody>
                  <a:tcPr/>
                </a:tc>
                <a:tc>
                  <a:txBody>
                    <a:bodyPr/>
                    <a:lstStyle/>
                    <a:p>
                      <a:r>
                        <a:rPr lang="en-US" dirty="0" smtClean="0"/>
                        <a:t>7/</a:t>
                      </a:r>
                    </a:p>
                    <a:p>
                      <a:r>
                        <a:rPr lang="en-US" dirty="0" smtClean="0"/>
                        <a:t>08</a:t>
                      </a:r>
                      <a:endParaRPr lang="en-US" dirty="0"/>
                    </a:p>
                  </a:txBody>
                  <a:tcPr/>
                </a:tc>
                <a:tc>
                  <a:txBody>
                    <a:bodyPr/>
                    <a:lstStyle/>
                    <a:p>
                      <a:r>
                        <a:rPr lang="en-US" dirty="0" smtClean="0"/>
                        <a:t>8/</a:t>
                      </a:r>
                    </a:p>
                    <a:p>
                      <a:r>
                        <a:rPr lang="en-US" dirty="0" smtClean="0"/>
                        <a:t>08</a:t>
                      </a:r>
                      <a:endParaRPr lang="en-US" dirty="0"/>
                    </a:p>
                  </a:txBody>
                  <a:tcPr/>
                </a:tc>
                <a:tc>
                  <a:txBody>
                    <a:bodyPr/>
                    <a:lstStyle/>
                    <a:p>
                      <a:r>
                        <a:rPr lang="en-US" dirty="0" smtClean="0"/>
                        <a:t>9/08</a:t>
                      </a:r>
                      <a:endParaRPr lang="en-US" dirty="0"/>
                    </a:p>
                  </a:txBody>
                  <a:tcPr/>
                </a:tc>
                <a:tc>
                  <a:txBody>
                    <a:bodyPr/>
                    <a:lstStyle/>
                    <a:p>
                      <a:r>
                        <a:rPr lang="en-US" dirty="0" smtClean="0"/>
                        <a:t>10/08</a:t>
                      </a:r>
                      <a:endParaRPr lang="en-US" dirty="0"/>
                    </a:p>
                  </a:txBody>
                  <a:tcPr/>
                </a:tc>
                <a:tc>
                  <a:txBody>
                    <a:bodyPr/>
                    <a:lstStyle/>
                    <a:p>
                      <a:r>
                        <a:rPr lang="en-US" dirty="0" smtClean="0"/>
                        <a:t>11/08</a:t>
                      </a:r>
                      <a:endParaRPr lang="en-US" dirty="0"/>
                    </a:p>
                  </a:txBody>
                  <a:tcPr/>
                </a:tc>
                <a:tc>
                  <a:txBody>
                    <a:bodyPr/>
                    <a:lstStyle/>
                    <a:p>
                      <a:r>
                        <a:rPr lang="en-US" dirty="0" smtClean="0"/>
                        <a:t>12/08</a:t>
                      </a:r>
                      <a:endParaRPr lang="en-US" dirty="0"/>
                    </a:p>
                  </a:txBody>
                  <a:tcPr/>
                </a:tc>
                <a:tc>
                  <a:txBody>
                    <a:bodyPr/>
                    <a:lstStyle/>
                    <a:p>
                      <a:r>
                        <a:rPr lang="en-US" dirty="0" smtClean="0"/>
                        <a:t>13/08</a:t>
                      </a:r>
                      <a:endParaRPr lang="en-US" dirty="0"/>
                    </a:p>
                  </a:txBody>
                  <a:tcPr/>
                </a:tc>
                <a:tc>
                  <a:txBody>
                    <a:bodyPr/>
                    <a:lstStyle/>
                    <a:p>
                      <a:r>
                        <a:rPr lang="en-US" dirty="0" smtClean="0"/>
                        <a:t>14/08</a:t>
                      </a:r>
                      <a:endParaRPr lang="en-US" dirty="0"/>
                    </a:p>
                  </a:txBody>
                  <a:tcPr/>
                </a:tc>
                <a:tc>
                  <a:txBody>
                    <a:bodyPr/>
                    <a:lstStyle/>
                    <a:p>
                      <a:r>
                        <a:rPr lang="en-US" dirty="0" smtClean="0"/>
                        <a:t>15/08</a:t>
                      </a:r>
                      <a:endParaRPr lang="en-US" dirty="0"/>
                    </a:p>
                  </a:txBody>
                  <a:tcPr/>
                </a:tc>
                <a:tc>
                  <a:txBody>
                    <a:bodyPr/>
                    <a:lstStyle/>
                    <a:p>
                      <a:r>
                        <a:rPr lang="en-US" dirty="0" smtClean="0"/>
                        <a:t>16/08</a:t>
                      </a:r>
                      <a:endParaRPr lang="en-US" dirty="0"/>
                    </a:p>
                  </a:txBody>
                  <a:tcPr/>
                </a:tc>
                <a:tc>
                  <a:txBody>
                    <a:bodyPr/>
                    <a:lstStyle/>
                    <a:p>
                      <a:r>
                        <a:rPr lang="en-US" dirty="0" smtClean="0"/>
                        <a:t>17/08  </a:t>
                      </a:r>
                      <a:endParaRPr lang="en-US" dirty="0"/>
                    </a:p>
                  </a:txBody>
                  <a:tcPr/>
                </a:tc>
              </a:tr>
              <a:tr h="483067">
                <a:tc>
                  <a:txBody>
                    <a:bodyPr/>
                    <a:lstStyle/>
                    <a:p>
                      <a:r>
                        <a:rPr lang="en-US" sz="1200" dirty="0" smtClean="0"/>
                        <a:t>2010</a:t>
                      </a:r>
                      <a:endParaRPr lang="en-US" sz="1200" dirty="0"/>
                    </a:p>
                  </a:txBody>
                  <a:tcPr/>
                </a:tc>
                <a:tc>
                  <a:txBody>
                    <a:bodyPr/>
                    <a:lstStyle/>
                    <a:p>
                      <a:r>
                        <a:rPr lang="en-US" sz="1200" dirty="0" smtClean="0"/>
                        <a:t>20,2</a:t>
                      </a:r>
                      <a:endParaRPr lang="en-US" sz="1200" dirty="0"/>
                    </a:p>
                  </a:txBody>
                  <a:tcPr/>
                </a:tc>
                <a:tc>
                  <a:txBody>
                    <a:bodyPr/>
                    <a:lstStyle/>
                    <a:p>
                      <a:r>
                        <a:rPr lang="en-US" sz="1200" dirty="0" smtClean="0"/>
                        <a:t>19,9</a:t>
                      </a:r>
                      <a:endParaRPr lang="en-US" sz="1200" dirty="0"/>
                    </a:p>
                  </a:txBody>
                  <a:tcPr/>
                </a:tc>
                <a:tc>
                  <a:txBody>
                    <a:bodyPr/>
                    <a:lstStyle/>
                    <a:p>
                      <a:r>
                        <a:rPr lang="en-US" sz="1200" dirty="0" smtClean="0"/>
                        <a:t>23</a:t>
                      </a:r>
                      <a:endParaRPr lang="en-US" sz="1200" dirty="0"/>
                    </a:p>
                  </a:txBody>
                  <a:tcPr/>
                </a:tc>
                <a:tc>
                  <a:txBody>
                    <a:bodyPr/>
                    <a:lstStyle/>
                    <a:p>
                      <a:r>
                        <a:rPr lang="en-US" sz="1200" dirty="0" smtClean="0"/>
                        <a:t>17,1</a:t>
                      </a:r>
                      <a:endParaRPr lang="en-US" sz="1200" dirty="0"/>
                    </a:p>
                  </a:txBody>
                  <a:tcPr/>
                </a:tc>
                <a:tc>
                  <a:txBody>
                    <a:bodyPr/>
                    <a:lstStyle/>
                    <a:p>
                      <a:r>
                        <a:rPr lang="en-US" sz="1200" dirty="0" smtClean="0"/>
                        <a:t>20</a:t>
                      </a:r>
                      <a:endParaRPr lang="en-US" sz="1200" dirty="0"/>
                    </a:p>
                  </a:txBody>
                  <a:tcPr/>
                </a:tc>
                <a:tc>
                  <a:txBody>
                    <a:bodyPr/>
                    <a:lstStyle/>
                    <a:p>
                      <a:r>
                        <a:rPr lang="en-US" sz="1200" dirty="0" smtClean="0"/>
                        <a:t>22,9</a:t>
                      </a:r>
                      <a:endParaRPr lang="en-US" sz="1200" dirty="0"/>
                    </a:p>
                  </a:txBody>
                  <a:tcPr/>
                </a:tc>
                <a:tc>
                  <a:txBody>
                    <a:bodyPr/>
                    <a:lstStyle/>
                    <a:p>
                      <a:r>
                        <a:rPr lang="en-US" sz="1200" dirty="0" smtClean="0"/>
                        <a:t>21,6</a:t>
                      </a:r>
                      <a:endParaRPr lang="en-US" sz="1200" dirty="0"/>
                    </a:p>
                  </a:txBody>
                  <a:tcPr/>
                </a:tc>
                <a:tc>
                  <a:txBody>
                    <a:bodyPr/>
                    <a:lstStyle/>
                    <a:p>
                      <a:r>
                        <a:rPr lang="en-US" sz="1200" dirty="0" smtClean="0"/>
                        <a:t>24,7</a:t>
                      </a:r>
                      <a:endParaRPr lang="en-US" sz="1200" dirty="0"/>
                    </a:p>
                  </a:txBody>
                  <a:tcPr/>
                </a:tc>
                <a:tc>
                  <a:txBody>
                    <a:bodyPr/>
                    <a:lstStyle/>
                    <a:p>
                      <a:r>
                        <a:rPr lang="en-US" sz="1200" dirty="0" smtClean="0"/>
                        <a:t>25,7</a:t>
                      </a:r>
                      <a:endParaRPr lang="en-US" sz="1200" dirty="0"/>
                    </a:p>
                  </a:txBody>
                  <a:tcPr/>
                </a:tc>
                <a:tc>
                  <a:txBody>
                    <a:bodyPr/>
                    <a:lstStyle/>
                    <a:p>
                      <a:r>
                        <a:rPr lang="en-US" sz="1200" dirty="0" smtClean="0"/>
                        <a:t>25,7</a:t>
                      </a:r>
                      <a:endParaRPr lang="en-US" sz="1200" dirty="0"/>
                    </a:p>
                  </a:txBody>
                  <a:tcPr/>
                </a:tc>
                <a:tc>
                  <a:txBody>
                    <a:bodyPr/>
                    <a:lstStyle/>
                    <a:p>
                      <a:r>
                        <a:rPr lang="en-US" sz="1200" dirty="0" smtClean="0"/>
                        <a:t>24,2</a:t>
                      </a:r>
                      <a:endParaRPr lang="en-US" sz="1200" dirty="0"/>
                    </a:p>
                  </a:txBody>
                  <a:tcPr/>
                </a:tc>
                <a:tc>
                  <a:txBody>
                    <a:bodyPr/>
                    <a:lstStyle/>
                    <a:p>
                      <a:r>
                        <a:rPr lang="en-US" sz="1200" dirty="0" smtClean="0"/>
                        <a:t>21,9</a:t>
                      </a:r>
                      <a:endParaRPr lang="en-US" sz="1200" dirty="0"/>
                    </a:p>
                  </a:txBody>
                  <a:tcPr/>
                </a:tc>
                <a:tc>
                  <a:txBody>
                    <a:bodyPr/>
                    <a:lstStyle/>
                    <a:p>
                      <a:r>
                        <a:rPr lang="en-US" sz="1200" dirty="0" smtClean="0"/>
                        <a:t>21,6</a:t>
                      </a:r>
                      <a:endParaRPr lang="en-US" sz="1200" dirty="0"/>
                    </a:p>
                  </a:txBody>
                  <a:tcPr/>
                </a:tc>
                <a:tc>
                  <a:txBody>
                    <a:bodyPr/>
                    <a:lstStyle/>
                    <a:p>
                      <a:r>
                        <a:rPr lang="en-US" sz="1200" dirty="0" smtClean="0"/>
                        <a:t>17,4</a:t>
                      </a:r>
                      <a:endParaRPr lang="en-US" sz="1200" dirty="0"/>
                    </a:p>
                  </a:txBody>
                  <a:tcPr/>
                </a:tc>
                <a:tc>
                  <a:txBody>
                    <a:bodyPr/>
                    <a:lstStyle/>
                    <a:p>
                      <a:r>
                        <a:rPr lang="en-US" sz="1200" dirty="0" smtClean="0"/>
                        <a:t>16,2</a:t>
                      </a:r>
                      <a:endParaRPr lang="en-US" sz="1200" dirty="0"/>
                    </a:p>
                  </a:txBody>
                  <a:tcPr/>
                </a:tc>
                <a:tc>
                  <a:txBody>
                    <a:bodyPr/>
                    <a:lstStyle/>
                    <a:p>
                      <a:r>
                        <a:rPr lang="en-US" sz="1200" dirty="0" smtClean="0"/>
                        <a:t>19,9</a:t>
                      </a:r>
                      <a:endParaRPr lang="en-US" sz="1200" dirty="0"/>
                    </a:p>
                  </a:txBody>
                  <a:tcPr/>
                </a:tc>
                <a:tc>
                  <a:txBody>
                    <a:bodyPr/>
                    <a:lstStyle/>
                    <a:p>
                      <a:r>
                        <a:rPr lang="en-US" sz="1200" dirty="0" smtClean="0"/>
                        <a:t>21,7</a:t>
                      </a:r>
                      <a:endParaRPr lang="en-US" sz="1200" dirty="0"/>
                    </a:p>
                  </a:txBody>
                  <a:tcPr/>
                </a:tc>
              </a:tr>
              <a:tr h="254468">
                <a:tc>
                  <a:txBody>
                    <a:bodyPr/>
                    <a:lstStyle/>
                    <a:p>
                      <a:r>
                        <a:rPr lang="en-US" sz="1200" dirty="0" smtClean="0"/>
                        <a:t>2018</a:t>
                      </a:r>
                      <a:endParaRPr lang="en-US" sz="1200" dirty="0"/>
                    </a:p>
                  </a:txBody>
                  <a:tcPr/>
                </a:tc>
                <a:tc>
                  <a:txBody>
                    <a:bodyPr/>
                    <a:lstStyle/>
                    <a:p>
                      <a:r>
                        <a:rPr lang="en-US" sz="1200" dirty="0" smtClean="0"/>
                        <a:t>32,9</a:t>
                      </a:r>
                      <a:endParaRPr lang="en-US" sz="1200" dirty="0"/>
                    </a:p>
                  </a:txBody>
                  <a:tcPr/>
                </a:tc>
                <a:tc>
                  <a:txBody>
                    <a:bodyPr/>
                    <a:lstStyle/>
                    <a:p>
                      <a:r>
                        <a:rPr lang="en-US" sz="1200" dirty="0" smtClean="0"/>
                        <a:t>31</a:t>
                      </a:r>
                      <a:endParaRPr lang="en-US" sz="1200" dirty="0"/>
                    </a:p>
                  </a:txBody>
                  <a:tcPr/>
                </a:tc>
                <a:tc>
                  <a:txBody>
                    <a:bodyPr/>
                    <a:lstStyle/>
                    <a:p>
                      <a:r>
                        <a:rPr lang="en-US" sz="1200" dirty="0" smtClean="0"/>
                        <a:t>33,6</a:t>
                      </a:r>
                      <a:endParaRPr lang="en-US" sz="1200" dirty="0"/>
                    </a:p>
                  </a:txBody>
                  <a:tcPr/>
                </a:tc>
                <a:tc>
                  <a:txBody>
                    <a:bodyPr/>
                    <a:lstStyle/>
                    <a:p>
                      <a:r>
                        <a:rPr lang="en-US" sz="1200" dirty="0" smtClean="0"/>
                        <a:t>33</a:t>
                      </a:r>
                      <a:endParaRPr lang="en-US" sz="1200" dirty="0"/>
                    </a:p>
                  </a:txBody>
                  <a:tcPr/>
                </a:tc>
                <a:tc>
                  <a:txBody>
                    <a:bodyPr/>
                    <a:lstStyle/>
                    <a:p>
                      <a:r>
                        <a:rPr lang="en-US" sz="1200" dirty="0" smtClean="0"/>
                        <a:t>33</a:t>
                      </a:r>
                      <a:endParaRPr lang="en-US" sz="1200" dirty="0"/>
                    </a:p>
                  </a:txBody>
                  <a:tcPr/>
                </a:tc>
                <a:tc>
                  <a:txBody>
                    <a:bodyPr/>
                    <a:lstStyle/>
                    <a:p>
                      <a:r>
                        <a:rPr lang="en-US" sz="1200" dirty="0" smtClean="0"/>
                        <a:t>32</a:t>
                      </a:r>
                      <a:endParaRPr lang="en-US" sz="1200" dirty="0"/>
                    </a:p>
                  </a:txBody>
                  <a:tcPr/>
                </a:tc>
                <a:tc>
                  <a:txBody>
                    <a:bodyPr/>
                    <a:lstStyle/>
                    <a:p>
                      <a:r>
                        <a:rPr lang="en-US" sz="1200" dirty="0" smtClean="0"/>
                        <a:t>34</a:t>
                      </a:r>
                      <a:endParaRPr lang="en-US" sz="1200" dirty="0"/>
                    </a:p>
                  </a:txBody>
                  <a:tcPr/>
                </a:tc>
                <a:tc>
                  <a:txBody>
                    <a:bodyPr/>
                    <a:lstStyle/>
                    <a:p>
                      <a:r>
                        <a:rPr lang="en-US" sz="1200" dirty="0" smtClean="0"/>
                        <a:t>30</a:t>
                      </a:r>
                      <a:endParaRPr lang="en-US" sz="1200" dirty="0"/>
                    </a:p>
                  </a:txBody>
                  <a:tcPr/>
                </a:tc>
                <a:tc>
                  <a:txBody>
                    <a:bodyPr/>
                    <a:lstStyle/>
                    <a:p>
                      <a:r>
                        <a:rPr lang="en-US" sz="1200" dirty="0" smtClean="0"/>
                        <a:t>32</a:t>
                      </a:r>
                      <a:endParaRPr lang="en-US" sz="1200" dirty="0"/>
                    </a:p>
                  </a:txBody>
                  <a:tcPr/>
                </a:tc>
                <a:tc>
                  <a:txBody>
                    <a:bodyPr/>
                    <a:lstStyle/>
                    <a:p>
                      <a:r>
                        <a:rPr lang="en-US" sz="1200" dirty="0" smtClean="0"/>
                        <a:t>22,8</a:t>
                      </a:r>
                      <a:endParaRPr lang="en-US" sz="1200" dirty="0"/>
                    </a:p>
                  </a:txBody>
                  <a:tcPr/>
                </a:tc>
                <a:tc>
                  <a:txBody>
                    <a:bodyPr/>
                    <a:lstStyle/>
                    <a:p>
                      <a:r>
                        <a:rPr lang="en-US" sz="1200" dirty="0" smtClean="0"/>
                        <a:t>32,9</a:t>
                      </a:r>
                      <a:endParaRPr lang="en-US" sz="1200" dirty="0"/>
                    </a:p>
                  </a:txBody>
                  <a:tcPr/>
                </a:tc>
                <a:tc>
                  <a:txBody>
                    <a:bodyPr/>
                    <a:lstStyle/>
                    <a:p>
                      <a:r>
                        <a:rPr lang="en-US" sz="1200" dirty="0" smtClean="0"/>
                        <a:t>32</a:t>
                      </a:r>
                      <a:endParaRPr lang="en-US" sz="1200" dirty="0"/>
                    </a:p>
                  </a:txBody>
                  <a:tcPr/>
                </a:tc>
                <a:tc>
                  <a:txBody>
                    <a:bodyPr/>
                    <a:lstStyle/>
                    <a:p>
                      <a:r>
                        <a:rPr lang="en-US" sz="1200" dirty="0" smtClean="0"/>
                        <a:t>33,6</a:t>
                      </a:r>
                      <a:endParaRPr lang="en-US" sz="1200" dirty="0"/>
                    </a:p>
                  </a:txBody>
                  <a:tcPr/>
                </a:tc>
                <a:tc>
                  <a:txBody>
                    <a:bodyPr/>
                    <a:lstStyle/>
                    <a:p>
                      <a:r>
                        <a:rPr lang="en-US" sz="1200" dirty="0" smtClean="0"/>
                        <a:t>34,</a:t>
                      </a:r>
                      <a:endParaRPr lang="en-US" sz="1200" dirty="0"/>
                    </a:p>
                  </a:txBody>
                  <a:tcPr/>
                </a:tc>
                <a:tc>
                  <a:txBody>
                    <a:bodyPr/>
                    <a:lstStyle/>
                    <a:p>
                      <a:r>
                        <a:rPr lang="en-US" sz="1200" dirty="0" smtClean="0"/>
                        <a:t>33</a:t>
                      </a:r>
                      <a:endParaRPr lang="en-US" sz="1200" dirty="0"/>
                    </a:p>
                  </a:txBody>
                  <a:tcPr/>
                </a:tc>
                <a:tc>
                  <a:txBody>
                    <a:bodyPr/>
                    <a:lstStyle/>
                    <a:p>
                      <a:r>
                        <a:rPr lang="en-US" sz="1200" dirty="0" smtClean="0"/>
                        <a:t>33,6</a:t>
                      </a:r>
                      <a:endParaRPr lang="en-US" sz="1200" dirty="0"/>
                    </a:p>
                  </a:txBody>
                  <a:tcPr/>
                </a:tc>
                <a:tc>
                  <a:txBody>
                    <a:bodyPr/>
                    <a:lstStyle/>
                    <a:p>
                      <a:r>
                        <a:rPr lang="en-US" sz="1200" dirty="0" smtClean="0"/>
                        <a:t>35,5</a:t>
                      </a:r>
                      <a:endParaRPr lang="en-US" sz="1200" dirty="0"/>
                    </a:p>
                  </a:txBody>
                  <a:tcPr/>
                </a:tc>
              </a:tr>
            </a:tbl>
          </a:graphicData>
        </a:graphic>
      </p:graphicFrame>
      <p:sp>
        <p:nvSpPr>
          <p:cNvPr id="3" name="Title 2"/>
          <p:cNvSpPr>
            <a:spLocks noGrp="1"/>
          </p:cNvSpPr>
          <p:nvPr>
            <p:ph type="title"/>
          </p:nvPr>
        </p:nvSpPr>
        <p:spPr/>
        <p:txBody>
          <a:bodyPr>
            <a:normAutofit fontScale="90000"/>
          </a:bodyPr>
          <a:lstStyle/>
          <a:p>
            <a:r>
              <a:rPr lang="en-US" dirty="0" err="1" smtClean="0"/>
              <a:t>Evolutia</a:t>
            </a:r>
            <a:r>
              <a:rPr lang="en-US" dirty="0" smtClean="0"/>
              <a:t> </a:t>
            </a:r>
            <a:r>
              <a:rPr lang="en-US" dirty="0" err="1" smtClean="0"/>
              <a:t>temperaturilor</a:t>
            </a:r>
            <a:r>
              <a:rPr lang="en-US" dirty="0" smtClean="0"/>
              <a:t> in </a:t>
            </a:r>
            <a:r>
              <a:rPr lang="en-US" dirty="0" err="1" smtClean="0"/>
              <a:t>perioada</a:t>
            </a:r>
            <a:r>
              <a:rPr lang="en-US" dirty="0" smtClean="0"/>
              <a:t> 2010-2018-Galati- Romania</a:t>
            </a:r>
            <a:endParaRPr lang="en-US" dirty="0"/>
          </a:p>
        </p:txBody>
      </p: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066800" y="4038600"/>
            <a:ext cx="6705600" cy="2819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xmlns="" val="2404968664"/>
              </p:ext>
            </p:extLst>
          </p:nvPr>
        </p:nvGraphicFramePr>
        <p:xfrm>
          <a:off x="152400" y="3505200"/>
          <a:ext cx="8534400" cy="1198880"/>
        </p:xfrm>
        <a:graphic>
          <a:graphicData uri="http://schemas.openxmlformats.org/drawingml/2006/table">
            <a:tbl>
              <a:tblPr firstRow="1" bandRow="1">
                <a:tableStyleId>{5C22544A-7EE6-4342-B048-85BDC9FD1C3A}</a:tableStyleId>
              </a:tblPr>
              <a:tblGrid>
                <a:gridCol w="1066800"/>
                <a:gridCol w="1066800"/>
                <a:gridCol w="1066800"/>
                <a:gridCol w="1066800"/>
                <a:gridCol w="1066800"/>
                <a:gridCol w="1066800"/>
                <a:gridCol w="1066800"/>
                <a:gridCol w="1066800"/>
              </a:tblGrid>
              <a:tr h="370840">
                <a:tc>
                  <a:txBody>
                    <a:bodyPr/>
                    <a:lstStyle/>
                    <a:p>
                      <a:r>
                        <a:rPr lang="en-US" dirty="0" err="1" smtClean="0"/>
                        <a:t>anul</a:t>
                      </a:r>
                      <a:endParaRPr lang="en-US" dirty="0"/>
                    </a:p>
                  </a:txBody>
                  <a:tcPr/>
                </a:tc>
                <a:tc>
                  <a:txBody>
                    <a:bodyPr/>
                    <a:lstStyle/>
                    <a:p>
                      <a:r>
                        <a:rPr lang="en-US" dirty="0" smtClean="0"/>
                        <a:t>2018</a:t>
                      </a:r>
                      <a:endParaRPr lang="en-US" dirty="0"/>
                    </a:p>
                  </a:txBody>
                  <a:tcPr/>
                </a:tc>
                <a:tc>
                  <a:txBody>
                    <a:bodyPr/>
                    <a:lstStyle/>
                    <a:p>
                      <a:r>
                        <a:rPr lang="en-US" dirty="0" smtClean="0"/>
                        <a:t>2016</a:t>
                      </a:r>
                      <a:endParaRPr lang="en-US" dirty="0"/>
                    </a:p>
                  </a:txBody>
                  <a:tcPr/>
                </a:tc>
                <a:tc>
                  <a:txBody>
                    <a:bodyPr/>
                    <a:lstStyle/>
                    <a:p>
                      <a:r>
                        <a:rPr lang="en-US" dirty="0" smtClean="0"/>
                        <a:t>2014</a:t>
                      </a:r>
                      <a:endParaRPr lang="en-US" dirty="0"/>
                    </a:p>
                  </a:txBody>
                  <a:tcPr/>
                </a:tc>
                <a:tc>
                  <a:txBody>
                    <a:bodyPr/>
                    <a:lstStyle/>
                    <a:p>
                      <a:r>
                        <a:rPr lang="en-US" dirty="0" smtClean="0"/>
                        <a:t>2012</a:t>
                      </a:r>
                      <a:endParaRPr lang="en-US" dirty="0"/>
                    </a:p>
                  </a:txBody>
                  <a:tcPr/>
                </a:tc>
                <a:tc>
                  <a:txBody>
                    <a:bodyPr/>
                    <a:lstStyle/>
                    <a:p>
                      <a:r>
                        <a:rPr lang="en-US" dirty="0" smtClean="0"/>
                        <a:t>2010</a:t>
                      </a:r>
                      <a:endParaRPr lang="en-US" dirty="0"/>
                    </a:p>
                  </a:txBody>
                  <a:tcPr/>
                </a:tc>
                <a:tc>
                  <a:txBody>
                    <a:bodyPr/>
                    <a:lstStyle/>
                    <a:p>
                      <a:r>
                        <a:rPr lang="en-US" dirty="0" smtClean="0"/>
                        <a:t>2008</a:t>
                      </a:r>
                      <a:endParaRPr lang="en-US" dirty="0"/>
                    </a:p>
                  </a:txBody>
                  <a:tcPr/>
                </a:tc>
                <a:tc>
                  <a:txBody>
                    <a:bodyPr/>
                    <a:lstStyle/>
                    <a:p>
                      <a:r>
                        <a:rPr lang="en-US" dirty="0" smtClean="0"/>
                        <a:t>2006</a:t>
                      </a:r>
                      <a:endParaRPr lang="en-US" dirty="0"/>
                    </a:p>
                  </a:txBody>
                  <a:tcPr/>
                </a:tc>
              </a:tr>
              <a:tr h="370840">
                <a:tc>
                  <a:txBody>
                    <a:bodyPr/>
                    <a:lstStyle/>
                    <a:p>
                      <a:r>
                        <a:rPr lang="en-US" sz="1200" dirty="0" smtClean="0"/>
                        <a:t>T </a:t>
                      </a:r>
                      <a:r>
                        <a:rPr lang="en-US" sz="1200" dirty="0" err="1" smtClean="0"/>
                        <a:t>medii</a:t>
                      </a:r>
                      <a:endParaRPr lang="en-US" sz="1200" dirty="0" smtClean="0"/>
                    </a:p>
                    <a:p>
                      <a:r>
                        <a:rPr lang="en-US" sz="1200" dirty="0" smtClean="0"/>
                        <a:t>1-17</a:t>
                      </a:r>
                      <a:r>
                        <a:rPr lang="en-US" sz="1200" baseline="0" dirty="0" smtClean="0"/>
                        <a:t> </a:t>
                      </a:r>
                      <a:r>
                        <a:rPr lang="en-US" sz="1200" baseline="0" dirty="0" err="1" smtClean="0"/>
                        <a:t>aug</a:t>
                      </a:r>
                      <a:endParaRPr lang="en-US" sz="1200" dirty="0"/>
                    </a:p>
                  </a:txBody>
                  <a:tcPr/>
                </a:tc>
                <a:tc>
                  <a:txBody>
                    <a:bodyPr/>
                    <a:lstStyle/>
                    <a:p>
                      <a:r>
                        <a:rPr lang="en-US" dirty="0" smtClean="0"/>
                        <a:t>25,4</a:t>
                      </a:r>
                      <a:endParaRPr lang="en-US" dirty="0"/>
                    </a:p>
                  </a:txBody>
                  <a:tcPr/>
                </a:tc>
                <a:tc>
                  <a:txBody>
                    <a:bodyPr/>
                    <a:lstStyle/>
                    <a:p>
                      <a:r>
                        <a:rPr lang="en-US" dirty="0" smtClean="0"/>
                        <a:t>20,8</a:t>
                      </a:r>
                      <a:endParaRPr lang="en-US" dirty="0"/>
                    </a:p>
                  </a:txBody>
                  <a:tcPr/>
                </a:tc>
                <a:tc>
                  <a:txBody>
                    <a:bodyPr/>
                    <a:lstStyle/>
                    <a:p>
                      <a:r>
                        <a:rPr lang="en-US" dirty="0" smtClean="0"/>
                        <a:t>19,9</a:t>
                      </a:r>
                      <a:endParaRPr lang="en-US" dirty="0"/>
                    </a:p>
                  </a:txBody>
                  <a:tcPr/>
                </a:tc>
                <a:tc>
                  <a:txBody>
                    <a:bodyPr/>
                    <a:lstStyle/>
                    <a:p>
                      <a:r>
                        <a:rPr lang="en-US" dirty="0" smtClean="0"/>
                        <a:t>21,15</a:t>
                      </a:r>
                      <a:endParaRPr lang="en-US" dirty="0"/>
                    </a:p>
                  </a:txBody>
                  <a:tcPr/>
                </a:tc>
                <a:tc>
                  <a:txBody>
                    <a:bodyPr/>
                    <a:lstStyle/>
                    <a:p>
                      <a:r>
                        <a:rPr lang="en-US" dirty="0" smtClean="0"/>
                        <a:t>17,5</a:t>
                      </a:r>
                      <a:endParaRPr lang="en-US" dirty="0"/>
                    </a:p>
                  </a:txBody>
                  <a:tcPr/>
                </a:tc>
                <a:tc>
                  <a:txBody>
                    <a:bodyPr/>
                    <a:lstStyle/>
                    <a:p>
                      <a:r>
                        <a:rPr lang="en-US" dirty="0" smtClean="0"/>
                        <a:t>18,1</a:t>
                      </a:r>
                      <a:endParaRPr lang="en-US" dirty="0"/>
                    </a:p>
                  </a:txBody>
                  <a:tcPr/>
                </a:tc>
                <a:tc>
                  <a:txBody>
                    <a:bodyPr/>
                    <a:lstStyle/>
                    <a:p>
                      <a:r>
                        <a:rPr lang="en-US" dirty="0" smtClean="0"/>
                        <a:t>15,86</a:t>
                      </a:r>
                      <a:endParaRPr lang="en-US" dirty="0"/>
                    </a:p>
                  </a:txBody>
                  <a:tcPr/>
                </a:tc>
              </a:tr>
              <a:tr h="370840">
                <a:tc>
                  <a:txBody>
                    <a:bodyPr/>
                    <a:lstStyle/>
                    <a:p>
                      <a:endParaRPr lang="en-US" dirty="0"/>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dirty="0"/>
                    </a:p>
                  </a:txBody>
                  <a:tcPr/>
                </a:tc>
              </a:tr>
            </a:tbl>
          </a:graphicData>
        </a:graphic>
      </p:graphicFrame>
      <p:sp>
        <p:nvSpPr>
          <p:cNvPr id="3" name="Title 2"/>
          <p:cNvSpPr>
            <a:spLocks noGrp="1"/>
          </p:cNvSpPr>
          <p:nvPr>
            <p:ph type="title"/>
          </p:nvPr>
        </p:nvSpPr>
        <p:spPr/>
        <p:txBody>
          <a:bodyPr/>
          <a:lstStyle/>
          <a:p>
            <a:r>
              <a:rPr lang="en-US" dirty="0" err="1" smtClean="0"/>
              <a:t>Evolutia</a:t>
            </a:r>
            <a:r>
              <a:rPr lang="en-US" dirty="0" smtClean="0"/>
              <a:t> </a:t>
            </a:r>
            <a:r>
              <a:rPr lang="en-US" dirty="0" err="1" smtClean="0"/>
              <a:t>temperaturilor</a:t>
            </a:r>
            <a:r>
              <a:rPr lang="en-US" dirty="0" smtClean="0"/>
              <a:t> in </a:t>
            </a:r>
            <a:r>
              <a:rPr lang="en-US" dirty="0" err="1"/>
              <a:t>E</a:t>
            </a:r>
            <a:r>
              <a:rPr lang="en-US" dirty="0" err="1" smtClean="0"/>
              <a:t>lvetia</a:t>
            </a:r>
            <a:endParaRPr lang="en-US" dirty="0"/>
          </a:p>
        </p:txBody>
      </p:sp>
    </p:spTree>
    <p:extLst>
      <p:ext uri="{BB962C8B-B14F-4D97-AF65-F5344CB8AC3E}">
        <p14:creationId xmlns:p14="http://schemas.microsoft.com/office/powerpoint/2010/main" xmlns="" val="27173304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72068" y="1295401"/>
            <a:ext cx="7408333" cy="2667000"/>
          </a:xfrm>
        </p:spPr>
        <p:txBody>
          <a:bodyPr>
            <a:normAutofit fontScale="62500" lnSpcReduction="20000"/>
          </a:bodyPr>
          <a:lstStyle/>
          <a:p>
            <a:r>
              <a:rPr lang="vi-VN" dirty="0"/>
              <a:t>CUM PUTEM CITII VREMEA IN FOI DE </a:t>
            </a:r>
          </a:p>
          <a:p>
            <a:r>
              <a:rPr lang="vi-VN" dirty="0"/>
              <a:t>                         CEAPA?</a:t>
            </a:r>
          </a:p>
          <a:p>
            <a:r>
              <a:rPr lang="vi-VN" dirty="0"/>
              <a:t>.</a:t>
            </a:r>
          </a:p>
          <a:p>
            <a:r>
              <a:rPr lang="vi-VN" dirty="0"/>
              <a:t> În noaptea de Anul Nou sau între Crăciun și Revelion, se alege o ceapă mare, se curăță de coji și se taie în două. Se desprind 12 foi care se aliniază pe pervazul ferestrei sau pe o suprafață uscată de lemn. Fiecare foaie corespunde fiecărei luni din an. Pentru lunile cu zile multe se aleg foi mai mari, iar pentru cele mai scurte, foi mai mici. </a:t>
            </a:r>
          </a:p>
          <a:p>
            <a:r>
              <a:rPr lang="vi-VN" dirty="0"/>
              <a:t>În fiecare foaie se pune în mod egal câte un vârf de sare și se lasă până a doua zi. Dacă într-o foaie de ceapă nu este deloc apă, se știe că luna respectivă va fi secetoasă. Cu cât este mai multă apă, cu atât va fi timpul mai ploios, arată calendarul cu ceapă.</a:t>
            </a:r>
          </a:p>
          <a:p>
            <a:endParaRPr lang="en-US" dirty="0"/>
          </a:p>
        </p:txBody>
      </p:sp>
      <p:sp>
        <p:nvSpPr>
          <p:cNvPr id="3" name="Title 2"/>
          <p:cNvSpPr>
            <a:spLocks noGrp="1"/>
          </p:cNvSpPr>
          <p:nvPr>
            <p:ph type="title"/>
          </p:nvPr>
        </p:nvSpPr>
        <p:spPr/>
        <p:txBody>
          <a:bodyPr/>
          <a:lstStyle/>
          <a:p>
            <a:r>
              <a:rPr lang="en-US" dirty="0" smtClean="0">
                <a:latin typeface="Algerian" pitchFamily="82" charset="0"/>
              </a:rPr>
              <a:t>METEOROLOGIA CLASICA!</a:t>
            </a:r>
            <a:endParaRPr lang="en-US" dirty="0">
              <a:latin typeface="Algerian" pitchFamily="82" charset="0"/>
            </a:endParaRPr>
          </a:p>
        </p:txBody>
      </p: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3352800" y="3810000"/>
            <a:ext cx="4028214" cy="294627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6065091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28601" y="2675467"/>
            <a:ext cx="4495800" cy="3450696"/>
          </a:xfrm>
        </p:spPr>
        <p:txBody>
          <a:bodyPr>
            <a:normAutofit fontScale="92500" lnSpcReduction="20000"/>
          </a:bodyPr>
          <a:lstStyle/>
          <a:p>
            <a:r>
              <a:rPr lang="en-US" sz="2000" dirty="0" err="1">
                <a:latin typeface="Arial" pitchFamily="34" charset="0"/>
                <a:cs typeface="Arial" pitchFamily="34" charset="0"/>
              </a:rPr>
              <a:t>Intr</a:t>
            </a:r>
            <a:r>
              <a:rPr lang="en-US" sz="2000" dirty="0">
                <a:latin typeface="Arial" pitchFamily="34" charset="0"/>
                <a:cs typeface="Arial" pitchFamily="34" charset="0"/>
              </a:rPr>
              <a:t>-un </a:t>
            </a:r>
            <a:r>
              <a:rPr lang="en-US" sz="2000" dirty="0" err="1">
                <a:latin typeface="Arial" pitchFamily="34" charset="0"/>
                <a:cs typeface="Arial" pitchFamily="34" charset="0"/>
              </a:rPr>
              <a:t>scenariu</a:t>
            </a:r>
            <a:r>
              <a:rPr lang="en-US" sz="2000" dirty="0">
                <a:latin typeface="Arial" pitchFamily="34" charset="0"/>
                <a:cs typeface="Arial" pitchFamily="34" charset="0"/>
              </a:rPr>
              <a:t> in care </a:t>
            </a:r>
            <a:r>
              <a:rPr lang="en-US" sz="2000" dirty="0" err="1">
                <a:latin typeface="Arial" pitchFamily="34" charset="0"/>
                <a:cs typeface="Arial" pitchFamily="34" charset="0"/>
              </a:rPr>
              <a:t>temperatura</a:t>
            </a:r>
            <a:r>
              <a:rPr lang="en-US" sz="2000" dirty="0">
                <a:latin typeface="Arial" pitchFamily="34" charset="0"/>
                <a:cs typeface="Arial" pitchFamily="34" charset="0"/>
              </a:rPr>
              <a:t> </a:t>
            </a:r>
            <a:r>
              <a:rPr lang="en-US" sz="2000" dirty="0" err="1">
                <a:latin typeface="Arial" pitchFamily="34" charset="0"/>
                <a:cs typeface="Arial" pitchFamily="34" charset="0"/>
              </a:rPr>
              <a:t>medie</a:t>
            </a:r>
            <a:r>
              <a:rPr lang="en-US" sz="2000" dirty="0">
                <a:latin typeface="Arial" pitchFamily="34" charset="0"/>
                <a:cs typeface="Arial" pitchFamily="34" charset="0"/>
              </a:rPr>
              <a:t> </a:t>
            </a:r>
            <a:r>
              <a:rPr lang="en-US" sz="2000" dirty="0" err="1">
                <a:latin typeface="Arial" pitchFamily="34" charset="0"/>
                <a:cs typeface="Arial" pitchFamily="34" charset="0"/>
              </a:rPr>
              <a:t>globala</a:t>
            </a:r>
            <a:r>
              <a:rPr lang="en-US" sz="2000" dirty="0">
                <a:latin typeface="Arial" pitchFamily="34" charset="0"/>
                <a:cs typeface="Arial" pitchFamily="34" charset="0"/>
              </a:rPr>
              <a:t> </a:t>
            </a:r>
            <a:r>
              <a:rPr lang="en-US" sz="2000" dirty="0" err="1">
                <a:latin typeface="Arial" pitchFamily="34" charset="0"/>
                <a:cs typeface="Arial" pitchFamily="34" charset="0"/>
              </a:rPr>
              <a:t>ar</a:t>
            </a:r>
            <a:r>
              <a:rPr lang="en-US" sz="2000" dirty="0">
                <a:latin typeface="Arial" pitchFamily="34" charset="0"/>
                <a:cs typeface="Arial" pitchFamily="34" charset="0"/>
              </a:rPr>
              <a:t> </a:t>
            </a:r>
            <a:r>
              <a:rPr lang="en-US" sz="2000" dirty="0" err="1">
                <a:latin typeface="Arial" pitchFamily="34" charset="0"/>
                <a:cs typeface="Arial" pitchFamily="34" charset="0"/>
              </a:rPr>
              <a:t>creste</a:t>
            </a:r>
            <a:r>
              <a:rPr lang="en-US" sz="2000" dirty="0">
                <a:latin typeface="Arial" pitchFamily="34" charset="0"/>
                <a:cs typeface="Arial" pitchFamily="34" charset="0"/>
              </a:rPr>
              <a:t> cu 3,5 grade Celsius </a:t>
            </a:r>
            <a:r>
              <a:rPr lang="en-US" sz="2000" dirty="0" err="1">
                <a:latin typeface="Arial" pitchFamily="34" charset="0"/>
                <a:cs typeface="Arial" pitchFamily="34" charset="0"/>
              </a:rPr>
              <a:t>pana</a:t>
            </a:r>
            <a:r>
              <a:rPr lang="en-US" sz="2000" dirty="0">
                <a:latin typeface="Arial" pitchFamily="34" charset="0"/>
                <a:cs typeface="Arial" pitchFamily="34" charset="0"/>
              </a:rPr>
              <a:t> in 2080, </a:t>
            </a:r>
            <a:r>
              <a:rPr lang="en-US" sz="2000" dirty="0" err="1">
                <a:latin typeface="Arial" pitchFamily="34" charset="0"/>
                <a:cs typeface="Arial" pitchFamily="34" charset="0"/>
              </a:rPr>
              <a:t>pagubele</a:t>
            </a:r>
            <a:r>
              <a:rPr lang="en-US" sz="2000" dirty="0">
                <a:latin typeface="Arial" pitchFamily="34" charset="0"/>
                <a:cs typeface="Arial" pitchFamily="34" charset="0"/>
              </a:rPr>
              <a:t> </a:t>
            </a:r>
            <a:r>
              <a:rPr lang="en-US" sz="2000" dirty="0" err="1">
                <a:latin typeface="Arial" pitchFamily="34" charset="0"/>
                <a:cs typeface="Arial" pitchFamily="34" charset="0"/>
              </a:rPr>
              <a:t>totale</a:t>
            </a:r>
            <a:r>
              <a:rPr lang="en-US" sz="2000" dirty="0">
                <a:latin typeface="Arial" pitchFamily="34" charset="0"/>
                <a:cs typeface="Arial" pitchFamily="34" charset="0"/>
              </a:rPr>
              <a:t> </a:t>
            </a:r>
            <a:r>
              <a:rPr lang="en-US" sz="2000" dirty="0" err="1">
                <a:latin typeface="Arial" pitchFamily="34" charset="0"/>
                <a:cs typeface="Arial" pitchFamily="34" charset="0"/>
              </a:rPr>
              <a:t>suportate</a:t>
            </a:r>
            <a:r>
              <a:rPr lang="en-US" sz="2000" dirty="0">
                <a:latin typeface="Arial" pitchFamily="34" charset="0"/>
                <a:cs typeface="Arial" pitchFamily="34" charset="0"/>
              </a:rPr>
              <a:t> </a:t>
            </a:r>
            <a:r>
              <a:rPr lang="en-US" sz="2000" dirty="0" err="1">
                <a:latin typeface="Arial" pitchFamily="34" charset="0"/>
                <a:cs typeface="Arial" pitchFamily="34" charset="0"/>
              </a:rPr>
              <a:t>anual</a:t>
            </a:r>
            <a:r>
              <a:rPr lang="en-US" sz="2000" dirty="0">
                <a:latin typeface="Arial" pitchFamily="34" charset="0"/>
                <a:cs typeface="Arial" pitchFamily="34" charset="0"/>
              </a:rPr>
              <a:t> de </a:t>
            </a:r>
            <a:r>
              <a:rPr lang="en-US" sz="2000" dirty="0" err="1">
                <a:latin typeface="Arial" pitchFamily="34" charset="0"/>
                <a:cs typeface="Arial" pitchFamily="34" charset="0"/>
              </a:rPr>
              <a:t>Uniunea</a:t>
            </a:r>
            <a:r>
              <a:rPr lang="en-US" sz="2000" dirty="0">
                <a:latin typeface="Arial" pitchFamily="34" charset="0"/>
                <a:cs typeface="Arial" pitchFamily="34" charset="0"/>
              </a:rPr>
              <a:t> </a:t>
            </a:r>
            <a:r>
              <a:rPr lang="en-US" sz="2000" dirty="0" err="1">
                <a:latin typeface="Arial" pitchFamily="34" charset="0"/>
                <a:cs typeface="Arial" pitchFamily="34" charset="0"/>
              </a:rPr>
              <a:t>Europeana</a:t>
            </a:r>
            <a:r>
              <a:rPr lang="en-US" sz="2000" dirty="0">
                <a:latin typeface="Arial" pitchFamily="34" charset="0"/>
                <a:cs typeface="Arial" pitchFamily="34" charset="0"/>
              </a:rPr>
              <a:t> s-</a:t>
            </a:r>
            <a:r>
              <a:rPr lang="en-US" sz="2000" dirty="0" err="1">
                <a:latin typeface="Arial" pitchFamily="34" charset="0"/>
                <a:cs typeface="Arial" pitchFamily="34" charset="0"/>
              </a:rPr>
              <a:t>ar</a:t>
            </a:r>
            <a:r>
              <a:rPr lang="en-US" sz="2000" dirty="0">
                <a:latin typeface="Arial" pitchFamily="34" charset="0"/>
                <a:cs typeface="Arial" pitchFamily="34" charset="0"/>
              </a:rPr>
              <a:t> </a:t>
            </a:r>
            <a:r>
              <a:rPr lang="en-US" sz="2000" dirty="0" err="1">
                <a:latin typeface="Arial" pitchFamily="34" charset="0"/>
                <a:cs typeface="Arial" pitchFamily="34" charset="0"/>
              </a:rPr>
              <a:t>putea</a:t>
            </a:r>
            <a:r>
              <a:rPr lang="en-US" sz="2000" dirty="0">
                <a:latin typeface="Arial" pitchFamily="34" charset="0"/>
                <a:cs typeface="Arial" pitchFamily="34" charset="0"/>
              </a:rPr>
              <a:t> </a:t>
            </a:r>
            <a:r>
              <a:rPr lang="en-US" sz="2000" dirty="0" err="1">
                <a:latin typeface="Arial" pitchFamily="34" charset="0"/>
                <a:cs typeface="Arial" pitchFamily="34" charset="0"/>
              </a:rPr>
              <a:t>ridica</a:t>
            </a:r>
            <a:r>
              <a:rPr lang="en-US" sz="2000" dirty="0">
                <a:latin typeface="Arial" pitchFamily="34" charset="0"/>
                <a:cs typeface="Arial" pitchFamily="34" charset="0"/>
              </a:rPr>
              <a:t> la </a:t>
            </a:r>
            <a:r>
              <a:rPr lang="en-US" sz="2000" dirty="0" err="1">
                <a:latin typeface="Arial" pitchFamily="34" charset="0"/>
                <a:cs typeface="Arial" pitchFamily="34" charset="0"/>
              </a:rPr>
              <a:t>aproximativ</a:t>
            </a:r>
            <a:r>
              <a:rPr lang="en-US" sz="2000" dirty="0">
                <a:latin typeface="Arial" pitchFamily="34" charset="0"/>
                <a:cs typeface="Arial" pitchFamily="34" charset="0"/>
              </a:rPr>
              <a:t> 190 de </a:t>
            </a:r>
            <a:r>
              <a:rPr lang="en-US" sz="2000" dirty="0" err="1">
                <a:latin typeface="Arial" pitchFamily="34" charset="0"/>
                <a:cs typeface="Arial" pitchFamily="34" charset="0"/>
              </a:rPr>
              <a:t>miliarde</a:t>
            </a:r>
            <a:r>
              <a:rPr lang="en-US" sz="2000" dirty="0">
                <a:latin typeface="Arial" pitchFamily="34" charset="0"/>
                <a:cs typeface="Arial" pitchFamily="34" charset="0"/>
              </a:rPr>
              <a:t> de euro, </a:t>
            </a:r>
            <a:r>
              <a:rPr lang="en-US" sz="2000" dirty="0" err="1">
                <a:latin typeface="Arial" pitchFamily="34" charset="0"/>
                <a:cs typeface="Arial" pitchFamily="34" charset="0"/>
              </a:rPr>
              <a:t>echivalentul</a:t>
            </a:r>
            <a:r>
              <a:rPr lang="en-US" sz="2000" dirty="0">
                <a:latin typeface="Arial" pitchFamily="34" charset="0"/>
                <a:cs typeface="Arial" pitchFamily="34" charset="0"/>
              </a:rPr>
              <a:t> </a:t>
            </a:r>
            <a:r>
              <a:rPr lang="en-US" sz="2000" dirty="0" err="1">
                <a:latin typeface="Arial" pitchFamily="34" charset="0"/>
                <a:cs typeface="Arial" pitchFamily="34" charset="0"/>
              </a:rPr>
              <a:t>unei</a:t>
            </a:r>
            <a:r>
              <a:rPr lang="en-US" sz="2000" dirty="0">
                <a:latin typeface="Arial" pitchFamily="34" charset="0"/>
                <a:cs typeface="Arial" pitchFamily="34" charset="0"/>
              </a:rPr>
              <a:t> </a:t>
            </a:r>
            <a:r>
              <a:rPr lang="en-US" sz="2000" dirty="0" err="1">
                <a:latin typeface="Arial" pitchFamily="34" charset="0"/>
                <a:cs typeface="Arial" pitchFamily="34" charset="0"/>
              </a:rPr>
              <a:t>pierderi</a:t>
            </a:r>
            <a:r>
              <a:rPr lang="en-US" sz="2000" dirty="0">
                <a:latin typeface="Arial" pitchFamily="34" charset="0"/>
                <a:cs typeface="Arial" pitchFamily="34" charset="0"/>
              </a:rPr>
              <a:t> de 1,8% din PIB-</a:t>
            </a:r>
            <a:r>
              <a:rPr lang="en-US" sz="2000" dirty="0" err="1">
                <a:latin typeface="Arial" pitchFamily="34" charset="0"/>
                <a:cs typeface="Arial" pitchFamily="34" charset="0"/>
              </a:rPr>
              <a:t>ul</a:t>
            </a:r>
            <a:r>
              <a:rPr lang="en-US" sz="2000" dirty="0">
                <a:latin typeface="Arial" pitchFamily="34" charset="0"/>
                <a:cs typeface="Arial" pitchFamily="34" charset="0"/>
              </a:rPr>
              <a:t> </a:t>
            </a:r>
            <a:r>
              <a:rPr lang="en-US" sz="2000" dirty="0" err="1">
                <a:latin typeface="Arial" pitchFamily="34" charset="0"/>
                <a:cs typeface="Arial" pitchFamily="34" charset="0"/>
              </a:rPr>
              <a:t>sau</a:t>
            </a:r>
            <a:r>
              <a:rPr lang="en-US" sz="2000" dirty="0">
                <a:latin typeface="Arial" pitchFamily="34" charset="0"/>
                <a:cs typeface="Arial" pitchFamily="34" charset="0"/>
              </a:rPr>
              <a:t> actual. </a:t>
            </a:r>
            <a:r>
              <a:rPr lang="en-US" sz="2000" dirty="0" err="1" smtClean="0">
                <a:latin typeface="Arial" pitchFamily="34" charset="0"/>
                <a:cs typeface="Arial" pitchFamily="34" charset="0"/>
              </a:rPr>
              <a:t>Daca</a:t>
            </a:r>
            <a:r>
              <a:rPr lang="en-US" sz="2000" dirty="0" smtClean="0">
                <a:latin typeface="Arial" pitchFamily="34" charset="0"/>
                <a:cs typeface="Arial" pitchFamily="34" charset="0"/>
              </a:rPr>
              <a:t> nu </a:t>
            </a:r>
            <a:r>
              <a:rPr lang="en-US" sz="2000" dirty="0">
                <a:latin typeface="Arial" pitchFamily="34" charset="0"/>
                <a:cs typeface="Arial" pitchFamily="34" charset="0"/>
              </a:rPr>
              <a:t>se </a:t>
            </a:r>
            <a:r>
              <a:rPr lang="en-US" sz="2000" dirty="0" err="1">
                <a:latin typeface="Arial" pitchFamily="34" charset="0"/>
                <a:cs typeface="Arial" pitchFamily="34" charset="0"/>
              </a:rPr>
              <a:t>iau</a:t>
            </a:r>
            <a:r>
              <a:rPr lang="en-US" sz="2000" dirty="0">
                <a:latin typeface="Arial" pitchFamily="34" charset="0"/>
                <a:cs typeface="Arial" pitchFamily="34" charset="0"/>
              </a:rPr>
              <a:t> </a:t>
            </a:r>
            <a:r>
              <a:rPr lang="en-US" sz="2000" dirty="0" err="1">
                <a:latin typeface="Arial" pitchFamily="34" charset="0"/>
                <a:cs typeface="Arial" pitchFamily="34" charset="0"/>
              </a:rPr>
              <a:t>masuri</a:t>
            </a:r>
            <a:r>
              <a:rPr lang="en-US" sz="2000" dirty="0">
                <a:latin typeface="Arial" pitchFamily="34" charset="0"/>
                <a:cs typeface="Arial" pitchFamily="34" charset="0"/>
              </a:rPr>
              <a:t> </a:t>
            </a:r>
            <a:r>
              <a:rPr lang="en-US" sz="2000" dirty="0" err="1" smtClean="0">
                <a:latin typeface="Arial" pitchFamily="34" charset="0"/>
                <a:cs typeface="Arial" pitchFamily="34" charset="0"/>
              </a:rPr>
              <a:t>pentru</a:t>
            </a:r>
            <a:r>
              <a:rPr lang="en-US" sz="2000" dirty="0" smtClean="0">
                <a:latin typeface="Arial" pitchFamily="34" charset="0"/>
                <a:cs typeface="Arial" pitchFamily="34" charset="0"/>
              </a:rPr>
              <a:t> </a:t>
            </a:r>
            <a:r>
              <a:rPr lang="en-US" sz="2000" dirty="0" err="1">
                <a:latin typeface="Arial" pitchFamily="34" charset="0"/>
                <a:cs typeface="Arial" pitchFamily="34" charset="0"/>
              </a:rPr>
              <a:t>combaterea</a:t>
            </a:r>
            <a:r>
              <a:rPr lang="en-US" sz="2000" dirty="0">
                <a:latin typeface="Arial" pitchFamily="34" charset="0"/>
                <a:cs typeface="Arial" pitchFamily="34" charset="0"/>
              </a:rPr>
              <a:t> </a:t>
            </a:r>
            <a:r>
              <a:rPr lang="en-US" sz="2000" dirty="0" err="1">
                <a:latin typeface="Arial" pitchFamily="34" charset="0"/>
                <a:cs typeface="Arial" pitchFamily="34" charset="0"/>
              </a:rPr>
              <a:t>schimbarilor</a:t>
            </a:r>
            <a:r>
              <a:rPr lang="en-US" sz="2000" dirty="0">
                <a:latin typeface="Arial" pitchFamily="34" charset="0"/>
                <a:cs typeface="Arial" pitchFamily="34" charset="0"/>
              </a:rPr>
              <a:t> </a:t>
            </a:r>
            <a:r>
              <a:rPr lang="en-US" sz="2000" dirty="0" err="1">
                <a:latin typeface="Arial" pitchFamily="34" charset="0"/>
                <a:cs typeface="Arial" pitchFamily="34" charset="0"/>
              </a:rPr>
              <a:t>climatice</a:t>
            </a:r>
            <a:r>
              <a:rPr lang="en-US" sz="2000" dirty="0">
                <a:latin typeface="Arial" pitchFamily="34" charset="0"/>
                <a:cs typeface="Arial" pitchFamily="34" charset="0"/>
              </a:rPr>
              <a:t>, </a:t>
            </a:r>
            <a:r>
              <a:rPr lang="en-US" sz="2000" dirty="0" err="1">
                <a:latin typeface="Arial" pitchFamily="34" charset="0"/>
                <a:cs typeface="Arial" pitchFamily="34" charset="0"/>
              </a:rPr>
              <a:t>consecintele</a:t>
            </a:r>
            <a:r>
              <a:rPr lang="en-US" sz="2000" dirty="0">
                <a:latin typeface="Arial" pitchFamily="34" charset="0"/>
                <a:cs typeface="Arial" pitchFamily="34" charset="0"/>
              </a:rPr>
              <a:t> </a:t>
            </a:r>
            <a:r>
              <a:rPr lang="en-US" sz="2000" dirty="0" err="1" smtClean="0">
                <a:latin typeface="Arial" pitchFamily="34" charset="0"/>
                <a:cs typeface="Arial" pitchFamily="34" charset="0"/>
              </a:rPr>
              <a:t>vor</a:t>
            </a:r>
            <a:r>
              <a:rPr lang="en-US" sz="2000" dirty="0" smtClean="0">
                <a:latin typeface="Arial" pitchFamily="34" charset="0"/>
                <a:cs typeface="Arial" pitchFamily="34" charset="0"/>
              </a:rPr>
              <a:t> </a:t>
            </a:r>
            <a:r>
              <a:rPr lang="en-US" sz="2000" dirty="0">
                <a:latin typeface="Arial" pitchFamily="34" charset="0"/>
                <a:cs typeface="Arial" pitchFamily="34" charset="0"/>
              </a:rPr>
              <a:t>fi </a:t>
            </a:r>
            <a:r>
              <a:rPr lang="en-US" sz="2000" dirty="0" err="1" smtClean="0">
                <a:latin typeface="Arial" pitchFamily="34" charset="0"/>
                <a:cs typeface="Arial" pitchFamily="34" charset="0"/>
              </a:rPr>
              <a:t>drastice</a:t>
            </a:r>
            <a:r>
              <a:rPr lang="en-US" sz="2000" dirty="0" smtClean="0">
                <a:latin typeface="Arial" pitchFamily="34" charset="0"/>
                <a:cs typeface="Arial" pitchFamily="34" charset="0"/>
              </a:rPr>
              <a:t> </a:t>
            </a:r>
            <a:r>
              <a:rPr lang="en-US" sz="2000" dirty="0" err="1">
                <a:latin typeface="Arial" pitchFamily="34" charset="0"/>
                <a:cs typeface="Arial" pitchFamily="34" charset="0"/>
              </a:rPr>
              <a:t>si</a:t>
            </a:r>
            <a:r>
              <a:rPr lang="en-US" sz="2000" dirty="0">
                <a:latin typeface="Arial" pitchFamily="34" charset="0"/>
                <a:cs typeface="Arial" pitchFamily="34" charset="0"/>
              </a:rPr>
              <a:t> </a:t>
            </a:r>
            <a:r>
              <a:rPr lang="en-US" sz="2000" dirty="0" err="1">
                <a:latin typeface="Arial" pitchFamily="34" charset="0"/>
                <a:cs typeface="Arial" pitchFamily="34" charset="0"/>
              </a:rPr>
              <a:t>vor</a:t>
            </a:r>
            <a:r>
              <a:rPr lang="en-US" sz="2000" dirty="0">
                <a:latin typeface="Arial" pitchFamily="34" charset="0"/>
                <a:cs typeface="Arial" pitchFamily="34" charset="0"/>
              </a:rPr>
              <a:t> fi </a:t>
            </a:r>
            <a:r>
              <a:rPr lang="en-US" sz="2000" dirty="0" err="1">
                <a:latin typeface="Arial" pitchFamily="34" charset="0"/>
                <a:cs typeface="Arial" pitchFamily="34" charset="0"/>
              </a:rPr>
              <a:t>resimtite</a:t>
            </a:r>
            <a:r>
              <a:rPr lang="en-US" sz="2000" dirty="0">
                <a:latin typeface="Arial" pitchFamily="34" charset="0"/>
                <a:cs typeface="Arial" pitchFamily="34" charset="0"/>
              </a:rPr>
              <a:t> </a:t>
            </a:r>
            <a:r>
              <a:rPr lang="en-US" sz="2000" dirty="0" err="1">
                <a:latin typeface="Arial" pitchFamily="34" charset="0"/>
                <a:cs typeface="Arial" pitchFamily="34" charset="0"/>
              </a:rPr>
              <a:t>inegal</a:t>
            </a:r>
            <a:r>
              <a:rPr lang="en-US" sz="2000" dirty="0">
                <a:latin typeface="Arial" pitchFamily="34" charset="0"/>
                <a:cs typeface="Arial" pitchFamily="34" charset="0"/>
              </a:rPr>
              <a:t> de </a:t>
            </a:r>
            <a:r>
              <a:rPr lang="en-US" sz="2000" dirty="0" err="1">
                <a:latin typeface="Arial" pitchFamily="34" charset="0"/>
                <a:cs typeface="Arial" pitchFamily="34" charset="0"/>
              </a:rPr>
              <a:t>locuitorii</a:t>
            </a:r>
            <a:r>
              <a:rPr lang="en-US" sz="2000" dirty="0">
                <a:latin typeface="Arial" pitchFamily="34" charset="0"/>
                <a:cs typeface="Arial" pitchFamily="34" charset="0"/>
              </a:rPr>
              <a:t> </a:t>
            </a:r>
            <a:r>
              <a:rPr lang="en-US" sz="2000" dirty="0" err="1">
                <a:latin typeface="Arial" pitchFamily="34" charset="0"/>
                <a:cs typeface="Arial" pitchFamily="34" charset="0"/>
              </a:rPr>
              <a:t>Uniunii</a:t>
            </a:r>
            <a:r>
              <a:rPr lang="en-US" sz="2000" dirty="0">
                <a:latin typeface="Arial" pitchFamily="34" charset="0"/>
                <a:cs typeface="Arial" pitchFamily="34" charset="0"/>
              </a:rPr>
              <a:t> </a:t>
            </a:r>
            <a:r>
              <a:rPr lang="en-US" sz="2000" dirty="0" err="1">
                <a:latin typeface="Arial" pitchFamily="34" charset="0"/>
                <a:cs typeface="Arial" pitchFamily="34" charset="0"/>
              </a:rPr>
              <a:t>Europene</a:t>
            </a:r>
            <a:r>
              <a:rPr lang="en-US" sz="2000" dirty="0">
                <a:latin typeface="Arial" pitchFamily="34" charset="0"/>
                <a:cs typeface="Arial" pitchFamily="34" charset="0"/>
              </a:rPr>
              <a:t>, </a:t>
            </a:r>
            <a:r>
              <a:rPr lang="en-US" sz="2000" dirty="0" err="1">
                <a:latin typeface="Arial" pitchFamily="34" charset="0"/>
                <a:cs typeface="Arial" pitchFamily="34" charset="0"/>
              </a:rPr>
              <a:t>atat</a:t>
            </a:r>
            <a:r>
              <a:rPr lang="en-US" sz="2000" dirty="0">
                <a:latin typeface="Arial" pitchFamily="34" charset="0"/>
                <a:cs typeface="Arial" pitchFamily="34" charset="0"/>
              </a:rPr>
              <a:t> la </a:t>
            </a:r>
            <a:r>
              <a:rPr lang="en-US" sz="2000" dirty="0" err="1">
                <a:latin typeface="Arial" pitchFamily="34" charset="0"/>
                <a:cs typeface="Arial" pitchFamily="34" charset="0"/>
              </a:rPr>
              <a:t>nivel</a:t>
            </a:r>
            <a:r>
              <a:rPr lang="en-US" sz="2000" dirty="0">
                <a:latin typeface="Arial" pitchFamily="34" charset="0"/>
                <a:cs typeface="Arial" pitchFamily="34" charset="0"/>
              </a:rPr>
              <a:t> ecologic, cat </a:t>
            </a:r>
            <a:r>
              <a:rPr lang="en-US" sz="2000" dirty="0" err="1">
                <a:latin typeface="Arial" pitchFamily="34" charset="0"/>
                <a:cs typeface="Arial" pitchFamily="34" charset="0"/>
              </a:rPr>
              <a:t>si</a:t>
            </a:r>
            <a:r>
              <a:rPr lang="en-US" sz="2000" dirty="0">
                <a:latin typeface="Arial" pitchFamily="34" charset="0"/>
                <a:cs typeface="Arial" pitchFamily="34" charset="0"/>
              </a:rPr>
              <a:t> la </a:t>
            </a:r>
            <a:r>
              <a:rPr lang="en-US" sz="2000" dirty="0" err="1">
                <a:latin typeface="Arial" pitchFamily="34" charset="0"/>
                <a:cs typeface="Arial" pitchFamily="34" charset="0"/>
              </a:rPr>
              <a:t>nivel</a:t>
            </a:r>
            <a:r>
              <a:rPr lang="en-US" sz="2000" dirty="0">
                <a:latin typeface="Arial" pitchFamily="34" charset="0"/>
                <a:cs typeface="Arial" pitchFamily="34" charset="0"/>
              </a:rPr>
              <a:t> economic</a:t>
            </a:r>
            <a:r>
              <a:rPr lang="en-US" dirty="0"/>
              <a:t>.</a:t>
            </a:r>
          </a:p>
        </p:txBody>
      </p:sp>
      <p:sp>
        <p:nvSpPr>
          <p:cNvPr id="3" name="Title 2"/>
          <p:cNvSpPr>
            <a:spLocks noGrp="1"/>
          </p:cNvSpPr>
          <p:nvPr>
            <p:ph type="title"/>
          </p:nvPr>
        </p:nvSpPr>
        <p:spPr/>
        <p:txBody>
          <a:bodyPr>
            <a:normAutofit/>
          </a:bodyPr>
          <a:lstStyle/>
          <a:p>
            <a:r>
              <a:rPr lang="pt-BR" sz="2000" dirty="0" smtClean="0">
                <a:solidFill>
                  <a:schemeClr val="tx2"/>
                </a:solidFill>
                <a:latin typeface="Arial" pitchFamily="34" charset="0"/>
                <a:cs typeface="Arial" pitchFamily="34" charset="0"/>
              </a:rPr>
              <a:t> </a:t>
            </a:r>
            <a:r>
              <a:rPr lang="pt-BR" sz="2000" dirty="0">
                <a:solidFill>
                  <a:schemeClr val="tx2"/>
                </a:solidFill>
                <a:latin typeface="Algerian" pitchFamily="82" charset="0"/>
                <a:cs typeface="Arial" pitchFamily="34" charset="0"/>
              </a:rPr>
              <a:t>Cum Ar Arata Europa Intr-O Lume Mai Calda Cu 3,5 </a:t>
            </a:r>
            <a:r>
              <a:rPr lang="pt-BR" sz="2000" dirty="0" smtClean="0">
                <a:solidFill>
                  <a:schemeClr val="tx2"/>
                </a:solidFill>
                <a:latin typeface="Algerian" pitchFamily="82" charset="0"/>
                <a:cs typeface="Arial" pitchFamily="34" charset="0"/>
              </a:rPr>
              <a:t>Grade</a:t>
            </a:r>
            <a:r>
              <a:rPr lang="it-IT" sz="2000" dirty="0" smtClean="0">
                <a:solidFill>
                  <a:schemeClr val="tx2"/>
                </a:solidFill>
                <a:latin typeface="Arial" pitchFamily="34" charset="0"/>
                <a:cs typeface="Arial" pitchFamily="34" charset="0"/>
              </a:rPr>
              <a:t>?</a:t>
            </a:r>
            <a:endParaRPr lang="en-US" sz="2000" dirty="0">
              <a:solidFill>
                <a:schemeClr val="tx2"/>
              </a:solidFill>
              <a:latin typeface="Arial" pitchFamily="34" charset="0"/>
              <a:cs typeface="Arial" pitchFamily="34" charset="0"/>
            </a:endParaRPr>
          </a:p>
        </p:txBody>
      </p:sp>
      <p:pic>
        <p:nvPicPr>
          <p:cNvPr id="3074"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4953000" y="1958897"/>
            <a:ext cx="4076700" cy="487845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401546491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72068" y="1981200"/>
            <a:ext cx="7408333" cy="4144963"/>
          </a:xfrm>
        </p:spPr>
        <p:txBody>
          <a:bodyPr>
            <a:normAutofit fontScale="92500"/>
          </a:bodyPr>
          <a:lstStyle/>
          <a:p>
            <a:r>
              <a:rPr lang="en-US" sz="2000" dirty="0" err="1"/>
              <a:t>numarul</a:t>
            </a:r>
            <a:r>
              <a:rPr lang="en-US" sz="2000" dirty="0"/>
              <a:t> </a:t>
            </a:r>
            <a:r>
              <a:rPr lang="en-US" sz="2000" dirty="0" err="1"/>
              <a:t>persoanelor</a:t>
            </a:r>
            <a:r>
              <a:rPr lang="en-US" sz="2000" dirty="0"/>
              <a:t> </a:t>
            </a:r>
            <a:r>
              <a:rPr lang="en-US" sz="2000" dirty="0" err="1"/>
              <a:t>afectate</a:t>
            </a:r>
            <a:r>
              <a:rPr lang="en-US" sz="2000" dirty="0"/>
              <a:t> de </a:t>
            </a:r>
            <a:r>
              <a:rPr lang="en-US" sz="2000" b="1" dirty="0" err="1"/>
              <a:t>seceta</a:t>
            </a:r>
            <a:r>
              <a:rPr lang="en-US" sz="2000" dirty="0"/>
              <a:t> </a:t>
            </a:r>
            <a:r>
              <a:rPr lang="en-US" sz="2000" dirty="0" err="1"/>
              <a:t>ar</a:t>
            </a:r>
            <a:r>
              <a:rPr lang="en-US" sz="2000" dirty="0"/>
              <a:t> </a:t>
            </a:r>
            <a:r>
              <a:rPr lang="en-US" sz="2000" dirty="0" err="1"/>
              <a:t>putea</a:t>
            </a:r>
            <a:r>
              <a:rPr lang="en-US" sz="2000" dirty="0"/>
              <a:t> </a:t>
            </a:r>
            <a:r>
              <a:rPr lang="en-US" sz="2000" dirty="0" err="1"/>
              <a:t>creste</a:t>
            </a:r>
            <a:r>
              <a:rPr lang="en-US" sz="2000" dirty="0"/>
              <a:t> de 7 </a:t>
            </a:r>
            <a:r>
              <a:rPr lang="en-US" sz="2000" dirty="0" err="1"/>
              <a:t>ori</a:t>
            </a:r>
            <a:r>
              <a:rPr lang="en-US" sz="2000" dirty="0"/>
              <a:t>, </a:t>
            </a:r>
            <a:r>
              <a:rPr lang="en-US" sz="2000" dirty="0" err="1"/>
              <a:t>atingand</a:t>
            </a:r>
            <a:r>
              <a:rPr lang="en-US" sz="2000" dirty="0"/>
              <a:t> 153 de </a:t>
            </a:r>
            <a:r>
              <a:rPr lang="en-US" sz="2000" dirty="0" err="1"/>
              <a:t>milioane</a:t>
            </a:r>
            <a:r>
              <a:rPr lang="en-US" sz="2000" dirty="0"/>
              <a:t> de </a:t>
            </a:r>
            <a:r>
              <a:rPr lang="en-US" sz="2000" dirty="0" err="1"/>
              <a:t>oameni</a:t>
            </a:r>
            <a:r>
              <a:rPr lang="en-US" sz="2000" dirty="0"/>
              <a:t> </a:t>
            </a:r>
            <a:r>
              <a:rPr lang="en-US" sz="2000" dirty="0" err="1"/>
              <a:t>anual</a:t>
            </a:r>
            <a:r>
              <a:rPr lang="en-US" sz="2000" dirty="0"/>
              <a:t>, in </a:t>
            </a:r>
            <a:r>
              <a:rPr lang="en-US" sz="2000" dirty="0" err="1"/>
              <a:t>timp</a:t>
            </a:r>
            <a:r>
              <a:rPr lang="en-US" sz="2000" dirty="0"/>
              <a:t> </a:t>
            </a:r>
            <a:r>
              <a:rPr lang="en-US" sz="2000" dirty="0" err="1"/>
              <a:t>ce</a:t>
            </a:r>
            <a:r>
              <a:rPr lang="en-US" sz="2000" dirty="0"/>
              <a:t> </a:t>
            </a:r>
            <a:r>
              <a:rPr lang="en-US" sz="2000" dirty="0" err="1"/>
              <a:t>suprafata</a:t>
            </a:r>
            <a:r>
              <a:rPr lang="en-US" sz="2000" dirty="0"/>
              <a:t> </a:t>
            </a:r>
            <a:r>
              <a:rPr lang="en-US" sz="2000" dirty="0" err="1"/>
              <a:t>agricola</a:t>
            </a:r>
            <a:r>
              <a:rPr lang="en-US" sz="2000" dirty="0"/>
              <a:t> </a:t>
            </a:r>
            <a:r>
              <a:rPr lang="en-US" sz="2000" dirty="0" err="1"/>
              <a:t>supusa</a:t>
            </a:r>
            <a:r>
              <a:rPr lang="en-US" sz="2000" dirty="0"/>
              <a:t> </a:t>
            </a:r>
            <a:r>
              <a:rPr lang="en-US" sz="2000" dirty="0" err="1"/>
              <a:t>perioadelor</a:t>
            </a:r>
            <a:r>
              <a:rPr lang="en-US" sz="2000" dirty="0"/>
              <a:t> </a:t>
            </a:r>
            <a:r>
              <a:rPr lang="en-US" sz="2000" dirty="0" err="1"/>
              <a:t>secetoase</a:t>
            </a:r>
            <a:r>
              <a:rPr lang="en-US" sz="2000" dirty="0"/>
              <a:t> </a:t>
            </a:r>
            <a:r>
              <a:rPr lang="en-US" sz="2000" dirty="0" err="1"/>
              <a:t>va</a:t>
            </a:r>
            <a:r>
              <a:rPr lang="en-US" sz="2000" dirty="0"/>
              <a:t> </a:t>
            </a:r>
            <a:r>
              <a:rPr lang="en-US" sz="2000" dirty="0" err="1"/>
              <a:t>creste</a:t>
            </a:r>
            <a:r>
              <a:rPr lang="en-US" sz="2000" dirty="0"/>
              <a:t> in mod similar, </a:t>
            </a:r>
            <a:r>
              <a:rPr lang="en-US" sz="2000" dirty="0" err="1"/>
              <a:t>ajungand</a:t>
            </a:r>
            <a:r>
              <a:rPr lang="en-US" sz="2000" dirty="0"/>
              <a:t> la 700.000 </a:t>
            </a:r>
            <a:r>
              <a:rPr lang="en-US" sz="2000" dirty="0" err="1"/>
              <a:t>kilometri</a:t>
            </a:r>
            <a:r>
              <a:rPr lang="en-US" sz="2000" dirty="0"/>
              <a:t> </a:t>
            </a:r>
            <a:r>
              <a:rPr lang="en-US" sz="2000" dirty="0" err="1"/>
              <a:t>patrati</a:t>
            </a:r>
            <a:r>
              <a:rPr lang="en-US" sz="2000" dirty="0"/>
              <a:t> </a:t>
            </a:r>
            <a:r>
              <a:rPr lang="en-US" sz="2000" dirty="0" err="1"/>
              <a:t>pe</a:t>
            </a:r>
            <a:r>
              <a:rPr lang="en-US" sz="2000" dirty="0"/>
              <a:t> an;</a:t>
            </a:r>
          </a:p>
          <a:p>
            <a:r>
              <a:rPr lang="en-US" sz="2000" dirty="0" err="1"/>
              <a:t>numarul</a:t>
            </a:r>
            <a:r>
              <a:rPr lang="en-US" sz="2000" dirty="0"/>
              <a:t> </a:t>
            </a:r>
            <a:r>
              <a:rPr lang="en-US" sz="2000" dirty="0" err="1"/>
              <a:t>persoanelor</a:t>
            </a:r>
            <a:r>
              <a:rPr lang="en-US" sz="2000" dirty="0"/>
              <a:t> </a:t>
            </a:r>
            <a:r>
              <a:rPr lang="en-US" sz="2000" dirty="0" err="1"/>
              <a:t>afectate</a:t>
            </a:r>
            <a:r>
              <a:rPr lang="en-US" sz="2000" dirty="0"/>
              <a:t> de </a:t>
            </a:r>
            <a:r>
              <a:rPr lang="en-US" sz="2000" b="1" dirty="0" err="1"/>
              <a:t>inundatii</a:t>
            </a:r>
            <a:r>
              <a:rPr lang="en-US" sz="2000" dirty="0"/>
              <a:t> </a:t>
            </a:r>
            <a:r>
              <a:rPr lang="en-US" sz="2000" dirty="0" err="1"/>
              <a:t>ar</a:t>
            </a:r>
            <a:r>
              <a:rPr lang="en-US" sz="2000" dirty="0"/>
              <a:t> </a:t>
            </a:r>
            <a:r>
              <a:rPr lang="en-US" sz="2000" dirty="0" err="1"/>
              <a:t>putea</a:t>
            </a:r>
            <a:r>
              <a:rPr lang="en-US" sz="2000" dirty="0"/>
              <a:t> </a:t>
            </a:r>
            <a:r>
              <a:rPr lang="en-US" sz="2000" dirty="0" err="1"/>
              <a:t>atinge</a:t>
            </a:r>
            <a:r>
              <a:rPr lang="en-US" sz="2000" dirty="0"/>
              <a:t> 290.000 de </a:t>
            </a:r>
            <a:r>
              <a:rPr lang="en-US" sz="2000" dirty="0" err="1"/>
              <a:t>oameni</a:t>
            </a:r>
            <a:r>
              <a:rPr lang="en-US" sz="2000" dirty="0"/>
              <a:t>/an, </a:t>
            </a:r>
            <a:r>
              <a:rPr lang="en-US" sz="2000" dirty="0" err="1"/>
              <a:t>mai</a:t>
            </a:r>
            <a:r>
              <a:rPr lang="en-US" sz="2000" dirty="0"/>
              <a:t> </a:t>
            </a:r>
            <a:r>
              <a:rPr lang="en-US" sz="2000" dirty="0" err="1"/>
              <a:t>mult</a:t>
            </a:r>
            <a:r>
              <a:rPr lang="en-US" sz="2000" dirty="0"/>
              <a:t> </a:t>
            </a:r>
            <a:r>
              <a:rPr lang="en-US" sz="2000" dirty="0" err="1"/>
              <a:t>decat</a:t>
            </a:r>
            <a:r>
              <a:rPr lang="en-US" sz="2000" dirty="0"/>
              <a:t> </a:t>
            </a:r>
            <a:r>
              <a:rPr lang="en-US" sz="2000" dirty="0" err="1"/>
              <a:t>dublul</a:t>
            </a:r>
            <a:r>
              <a:rPr lang="en-US" sz="2000" dirty="0"/>
              <a:t> </a:t>
            </a:r>
            <a:r>
              <a:rPr lang="en-US" sz="2000" dirty="0" err="1"/>
              <a:t>numarului</a:t>
            </a:r>
            <a:r>
              <a:rPr lang="en-US" sz="2000" dirty="0"/>
              <a:t> </a:t>
            </a:r>
            <a:r>
              <a:rPr lang="en-US" sz="2000" dirty="0" err="1"/>
              <a:t>prezent</a:t>
            </a:r>
            <a:r>
              <a:rPr lang="en-US" sz="2000" dirty="0" smtClean="0"/>
              <a:t>;</a:t>
            </a:r>
          </a:p>
          <a:p>
            <a:r>
              <a:rPr lang="en-US" sz="2000" dirty="0" smtClean="0"/>
              <a:t> </a:t>
            </a:r>
            <a:r>
              <a:rPr lang="en-US" sz="2000" dirty="0" err="1"/>
              <a:t>recoltele</a:t>
            </a:r>
            <a:r>
              <a:rPr lang="en-US" sz="2000" dirty="0"/>
              <a:t> </a:t>
            </a:r>
            <a:r>
              <a:rPr lang="en-US" sz="2000" dirty="0" err="1"/>
              <a:t>obtinute</a:t>
            </a:r>
            <a:r>
              <a:rPr lang="en-US" sz="2000" dirty="0"/>
              <a:t> </a:t>
            </a:r>
            <a:r>
              <a:rPr lang="en-US" sz="2000" dirty="0" err="1"/>
              <a:t>pe</a:t>
            </a:r>
            <a:r>
              <a:rPr lang="en-US" sz="2000" dirty="0"/>
              <a:t> </a:t>
            </a:r>
            <a:r>
              <a:rPr lang="en-US" sz="2000" dirty="0" err="1"/>
              <a:t>teritoriul</a:t>
            </a:r>
            <a:r>
              <a:rPr lang="en-US" sz="2000" dirty="0"/>
              <a:t> </a:t>
            </a:r>
            <a:r>
              <a:rPr lang="en-US" sz="2000" dirty="0" err="1"/>
              <a:t>Uniunii</a:t>
            </a:r>
            <a:r>
              <a:rPr lang="en-US" sz="2000" dirty="0"/>
              <a:t> </a:t>
            </a:r>
            <a:r>
              <a:rPr lang="en-US" sz="2000" dirty="0" err="1"/>
              <a:t>Europene</a:t>
            </a:r>
            <a:r>
              <a:rPr lang="en-US" sz="2000" dirty="0"/>
              <a:t> </a:t>
            </a:r>
            <a:r>
              <a:rPr lang="en-US" sz="2000" dirty="0" err="1"/>
              <a:t>ar</a:t>
            </a:r>
            <a:r>
              <a:rPr lang="en-US" sz="2000" dirty="0"/>
              <a:t> </a:t>
            </a:r>
            <a:r>
              <a:rPr lang="en-US" sz="2000" dirty="0" err="1"/>
              <a:t>putea</a:t>
            </a:r>
            <a:r>
              <a:rPr lang="en-US" sz="2000" dirty="0"/>
              <a:t> </a:t>
            </a:r>
            <a:r>
              <a:rPr lang="en-US" sz="2000" dirty="0" err="1"/>
              <a:t>scadea</a:t>
            </a:r>
            <a:r>
              <a:rPr lang="en-US" sz="2000" dirty="0"/>
              <a:t> cu 10% </a:t>
            </a:r>
            <a:r>
              <a:rPr lang="en-US" sz="2000" dirty="0" err="1"/>
              <a:t>pana</a:t>
            </a:r>
            <a:r>
              <a:rPr lang="en-US" sz="2000" dirty="0"/>
              <a:t> in 2080;</a:t>
            </a:r>
          </a:p>
          <a:p>
            <a:r>
              <a:rPr lang="en-US" sz="2000" dirty="0" err="1"/>
              <a:t>pagubele</a:t>
            </a:r>
            <a:r>
              <a:rPr lang="en-US" sz="2000" dirty="0"/>
              <a:t> </a:t>
            </a:r>
            <a:r>
              <a:rPr lang="en-US" sz="2000" dirty="0" err="1"/>
              <a:t>asociate</a:t>
            </a:r>
            <a:r>
              <a:rPr lang="en-US" sz="2000" dirty="0"/>
              <a:t> cu </a:t>
            </a:r>
            <a:r>
              <a:rPr lang="en-US" sz="2000" b="1" dirty="0" err="1"/>
              <a:t>ridicarea</a:t>
            </a:r>
            <a:r>
              <a:rPr lang="en-US" sz="2000" b="1" dirty="0"/>
              <a:t> </a:t>
            </a:r>
            <a:r>
              <a:rPr lang="en-US" sz="2000" b="1" dirty="0" err="1"/>
              <a:t>nivelului</a:t>
            </a:r>
            <a:r>
              <a:rPr lang="en-US" sz="2000" b="1" dirty="0"/>
              <a:t> </a:t>
            </a:r>
            <a:r>
              <a:rPr lang="en-US" sz="2000" dirty="0" err="1"/>
              <a:t>marii</a:t>
            </a:r>
            <a:r>
              <a:rPr lang="en-US" sz="2000" dirty="0"/>
              <a:t> </a:t>
            </a:r>
            <a:r>
              <a:rPr lang="en-US" sz="2000" dirty="0" err="1"/>
              <a:t>ar</a:t>
            </a:r>
            <a:r>
              <a:rPr lang="en-US" sz="2000" dirty="0"/>
              <a:t> </a:t>
            </a:r>
            <a:r>
              <a:rPr lang="en-US" sz="2000" dirty="0" err="1"/>
              <a:t>putea</a:t>
            </a:r>
            <a:r>
              <a:rPr lang="en-US" sz="2000" dirty="0"/>
              <a:t> </a:t>
            </a:r>
            <a:r>
              <a:rPr lang="en-US" sz="2000" dirty="0" err="1"/>
              <a:t>depasi</a:t>
            </a:r>
            <a:r>
              <a:rPr lang="en-US" sz="2000" dirty="0"/>
              <a:t> </a:t>
            </a:r>
            <a:r>
              <a:rPr lang="en-US" sz="2000" dirty="0" err="1"/>
              <a:t>triplul</a:t>
            </a:r>
            <a:r>
              <a:rPr lang="en-US" sz="2000" dirty="0"/>
              <a:t> </a:t>
            </a:r>
            <a:r>
              <a:rPr lang="en-US" sz="2000" dirty="0" err="1"/>
              <a:t>sumelor</a:t>
            </a:r>
            <a:r>
              <a:rPr lang="en-US" sz="2000" dirty="0"/>
              <a:t> </a:t>
            </a:r>
            <a:r>
              <a:rPr lang="en-US" sz="2000" dirty="0" err="1"/>
              <a:t>actuale</a:t>
            </a:r>
            <a:r>
              <a:rPr lang="en-US" sz="2000" dirty="0"/>
              <a:t>, </a:t>
            </a:r>
            <a:r>
              <a:rPr lang="en-US" sz="2000" dirty="0" err="1"/>
              <a:t>ridicandu</a:t>
            </a:r>
            <a:r>
              <a:rPr lang="en-US" sz="2000" dirty="0"/>
              <a:t>-se la circa 17 </a:t>
            </a:r>
            <a:r>
              <a:rPr lang="en-US" sz="2000" dirty="0" err="1"/>
              <a:t>miliarde</a:t>
            </a:r>
            <a:r>
              <a:rPr lang="en-US" sz="2000" dirty="0"/>
              <a:t> de euro </a:t>
            </a:r>
            <a:r>
              <a:rPr lang="en-US" sz="2000" dirty="0" err="1"/>
              <a:t>anual</a:t>
            </a:r>
            <a:r>
              <a:rPr lang="en-US" sz="2000" dirty="0"/>
              <a:t>;</a:t>
            </a:r>
          </a:p>
          <a:p>
            <a:r>
              <a:rPr lang="en-US" sz="2000" b="1" dirty="0" err="1"/>
              <a:t>daunele</a:t>
            </a:r>
            <a:r>
              <a:rPr lang="en-US" sz="2000" b="1" dirty="0"/>
              <a:t> </a:t>
            </a:r>
            <a:r>
              <a:rPr lang="en-US" sz="2000" b="1" dirty="0" err="1"/>
              <a:t>aduse</a:t>
            </a:r>
            <a:r>
              <a:rPr lang="en-US" sz="2000" b="1" dirty="0"/>
              <a:t> </a:t>
            </a:r>
            <a:r>
              <a:rPr lang="en-US" sz="2000" b="1" dirty="0" err="1"/>
              <a:t>infrastructurii</a:t>
            </a:r>
            <a:r>
              <a:rPr lang="en-US" sz="2000" b="1" dirty="0"/>
              <a:t> </a:t>
            </a:r>
            <a:r>
              <a:rPr lang="en-US" sz="2000" b="1" dirty="0" err="1"/>
              <a:t>pentru</a:t>
            </a:r>
            <a:r>
              <a:rPr lang="en-US" sz="2000" b="1" dirty="0"/>
              <a:t> transport </a:t>
            </a:r>
            <a:r>
              <a:rPr lang="en-US" sz="2000" dirty="0" err="1"/>
              <a:t>terestru</a:t>
            </a:r>
            <a:r>
              <a:rPr lang="en-US" sz="2000" dirty="0"/>
              <a:t> </a:t>
            </a:r>
            <a:r>
              <a:rPr lang="en-US" sz="2000" dirty="0" err="1"/>
              <a:t>ar</a:t>
            </a:r>
            <a:r>
              <a:rPr lang="en-US" sz="2000" dirty="0"/>
              <a:t> </a:t>
            </a:r>
            <a:r>
              <a:rPr lang="en-US" sz="2000" dirty="0" err="1"/>
              <a:t>putea</a:t>
            </a:r>
            <a:r>
              <a:rPr lang="en-US" sz="2000" dirty="0"/>
              <a:t> </a:t>
            </a:r>
            <a:r>
              <a:rPr lang="en-US" sz="2000" dirty="0" err="1"/>
              <a:t>creste</a:t>
            </a:r>
            <a:r>
              <a:rPr lang="en-US" sz="2000" dirty="0"/>
              <a:t> cu 50%, </a:t>
            </a:r>
            <a:r>
              <a:rPr lang="en-US" sz="2000" dirty="0" err="1"/>
              <a:t>generand</a:t>
            </a:r>
            <a:r>
              <a:rPr lang="en-US" sz="2000" dirty="0"/>
              <a:t> </a:t>
            </a:r>
            <a:r>
              <a:rPr lang="en-US" sz="2000" dirty="0" err="1"/>
              <a:t>costuri</a:t>
            </a:r>
            <a:r>
              <a:rPr lang="en-US" sz="2000" dirty="0"/>
              <a:t> de 930 de </a:t>
            </a:r>
            <a:r>
              <a:rPr lang="en-US" sz="2000" dirty="0" err="1"/>
              <a:t>milioane</a:t>
            </a:r>
            <a:r>
              <a:rPr lang="en-US" sz="2000" dirty="0"/>
              <a:t> de euro </a:t>
            </a:r>
            <a:r>
              <a:rPr lang="en-US" sz="2000" dirty="0" err="1"/>
              <a:t>anual</a:t>
            </a:r>
            <a:r>
              <a:rPr lang="en-US" sz="2000" dirty="0"/>
              <a:t>;</a:t>
            </a:r>
          </a:p>
        </p:txBody>
      </p:sp>
      <p:sp>
        <p:nvSpPr>
          <p:cNvPr id="3" name="Title 2"/>
          <p:cNvSpPr>
            <a:spLocks noGrp="1"/>
          </p:cNvSpPr>
          <p:nvPr>
            <p:ph type="title"/>
          </p:nvPr>
        </p:nvSpPr>
        <p:spPr/>
        <p:txBody>
          <a:bodyPr>
            <a:normAutofit/>
          </a:bodyPr>
          <a:lstStyle/>
          <a:p>
            <a:r>
              <a:rPr lang="it-IT" sz="2800" dirty="0">
                <a:solidFill>
                  <a:schemeClr val="tx2"/>
                </a:solidFill>
                <a:latin typeface="Algerian" pitchFamily="82" charset="0"/>
                <a:cs typeface="Arial" pitchFamily="34" charset="0"/>
              </a:rPr>
              <a:t>consecintele ecologice si economice ale schimbarilor climatice </a:t>
            </a:r>
            <a:endParaRPr lang="en-US" sz="2800" dirty="0">
              <a:solidFill>
                <a:schemeClr val="tx2"/>
              </a:solidFill>
              <a:latin typeface="Algerian" pitchFamily="82" charset="0"/>
              <a:cs typeface="Arial" pitchFamily="34" charset="0"/>
            </a:endParaRPr>
          </a:p>
        </p:txBody>
      </p:sp>
    </p:spTree>
    <p:extLst>
      <p:ext uri="{BB962C8B-B14F-4D97-AF65-F5344CB8AC3E}">
        <p14:creationId xmlns:p14="http://schemas.microsoft.com/office/powerpoint/2010/main" xmlns="" val="243793769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77500" lnSpcReduction="20000"/>
          </a:bodyPr>
          <a:lstStyle/>
          <a:p>
            <a:r>
              <a:rPr lang="en-US" dirty="0" err="1"/>
              <a:t>Expertii</a:t>
            </a:r>
            <a:r>
              <a:rPr lang="en-US" dirty="0"/>
              <a:t> au </a:t>
            </a:r>
            <a:r>
              <a:rPr lang="en-US" dirty="0" err="1"/>
              <a:t>analizat</a:t>
            </a:r>
            <a:r>
              <a:rPr lang="en-US" dirty="0"/>
              <a:t> </a:t>
            </a:r>
            <a:r>
              <a:rPr lang="en-US" dirty="0" err="1"/>
              <a:t>scenariile</a:t>
            </a:r>
            <a:r>
              <a:rPr lang="en-US" dirty="0"/>
              <a:t> </a:t>
            </a:r>
            <a:r>
              <a:rPr lang="en-US" dirty="0" err="1"/>
              <a:t>impartind</a:t>
            </a:r>
            <a:r>
              <a:rPr lang="en-US" dirty="0"/>
              <a:t> </a:t>
            </a:r>
            <a:r>
              <a:rPr lang="en-US" dirty="0" err="1"/>
              <a:t>teritoriul</a:t>
            </a:r>
            <a:r>
              <a:rPr lang="en-US" dirty="0"/>
              <a:t> UE in 5 </a:t>
            </a:r>
            <a:r>
              <a:rPr lang="en-US" dirty="0" err="1" smtClean="0"/>
              <a:t>regiuni</a:t>
            </a:r>
            <a:r>
              <a:rPr lang="en-US" dirty="0" smtClean="0"/>
              <a:t> </a:t>
            </a:r>
            <a:r>
              <a:rPr lang="en-US" dirty="0" err="1" smtClean="0"/>
              <a:t>si</a:t>
            </a:r>
            <a:r>
              <a:rPr lang="en-US" dirty="0" smtClean="0"/>
              <a:t> </a:t>
            </a:r>
            <a:r>
              <a:rPr lang="en-US" dirty="0"/>
              <a:t>au </a:t>
            </a:r>
            <a:r>
              <a:rPr lang="en-US" dirty="0" err="1"/>
              <a:t>observat</a:t>
            </a:r>
            <a:r>
              <a:rPr lang="en-US" dirty="0"/>
              <a:t> </a:t>
            </a:r>
            <a:r>
              <a:rPr lang="en-US" dirty="0" err="1"/>
              <a:t>ca</a:t>
            </a:r>
            <a:r>
              <a:rPr lang="en-US" dirty="0"/>
              <a:t> Europa </a:t>
            </a:r>
            <a:r>
              <a:rPr lang="en-US" dirty="0" err="1"/>
              <a:t>Sudica</a:t>
            </a:r>
            <a:r>
              <a:rPr lang="en-US" dirty="0"/>
              <a:t> </a:t>
            </a:r>
            <a:r>
              <a:rPr lang="en-US" dirty="0" err="1"/>
              <a:t>si</a:t>
            </a:r>
            <a:r>
              <a:rPr lang="en-US" dirty="0"/>
              <a:t> Central </a:t>
            </a:r>
            <a:r>
              <a:rPr lang="en-US" dirty="0" err="1"/>
              <a:t>Sudica</a:t>
            </a:r>
            <a:r>
              <a:rPr lang="en-US" dirty="0"/>
              <a:t> (</a:t>
            </a:r>
            <a:r>
              <a:rPr lang="en-US" dirty="0" err="1"/>
              <a:t>incluzand</a:t>
            </a:r>
            <a:r>
              <a:rPr lang="en-US" dirty="0"/>
              <a:t> Romania) </a:t>
            </a:r>
            <a:r>
              <a:rPr lang="en-US" dirty="0" err="1"/>
              <a:t>vor</a:t>
            </a:r>
            <a:r>
              <a:rPr lang="en-US" dirty="0"/>
              <a:t> fi </a:t>
            </a:r>
            <a:r>
              <a:rPr lang="en-US" dirty="0" err="1"/>
              <a:t>cele</a:t>
            </a:r>
            <a:r>
              <a:rPr lang="en-US" dirty="0"/>
              <a:t> </a:t>
            </a:r>
            <a:r>
              <a:rPr lang="en-US" dirty="0" err="1"/>
              <a:t>mai</a:t>
            </a:r>
            <a:r>
              <a:rPr lang="en-US" dirty="0"/>
              <a:t> </a:t>
            </a:r>
            <a:r>
              <a:rPr lang="en-US" dirty="0" err="1"/>
              <a:t>impovarate</a:t>
            </a:r>
            <a:r>
              <a:rPr lang="en-US" dirty="0"/>
              <a:t> </a:t>
            </a:r>
            <a:r>
              <a:rPr lang="en-US" dirty="0" err="1"/>
              <a:t>regiuni</a:t>
            </a:r>
            <a:r>
              <a:rPr lang="en-US" dirty="0"/>
              <a:t>, </a:t>
            </a:r>
            <a:r>
              <a:rPr lang="en-US" dirty="0" err="1"/>
              <a:t>suportand</a:t>
            </a:r>
            <a:r>
              <a:rPr lang="en-US" dirty="0"/>
              <a:t> circa 70% din </a:t>
            </a:r>
            <a:r>
              <a:rPr lang="en-US" dirty="0" err="1"/>
              <a:t>pagubele</a:t>
            </a:r>
            <a:r>
              <a:rPr lang="en-US" dirty="0"/>
              <a:t> estimate, in </a:t>
            </a:r>
            <a:r>
              <a:rPr lang="en-US" dirty="0" err="1"/>
              <a:t>timp</a:t>
            </a:r>
            <a:r>
              <a:rPr lang="en-US" dirty="0"/>
              <a:t> </a:t>
            </a:r>
            <a:r>
              <a:rPr lang="en-US" dirty="0" err="1"/>
              <a:t>ce</a:t>
            </a:r>
            <a:r>
              <a:rPr lang="en-US" dirty="0"/>
              <a:t> </a:t>
            </a:r>
            <a:r>
              <a:rPr lang="en-US" dirty="0" err="1"/>
              <a:t>tarile</a:t>
            </a:r>
            <a:r>
              <a:rPr lang="en-US" dirty="0"/>
              <a:t> </a:t>
            </a:r>
            <a:r>
              <a:rPr lang="en-US" dirty="0" err="1"/>
              <a:t>nordice</a:t>
            </a:r>
            <a:r>
              <a:rPr lang="en-US" dirty="0"/>
              <a:t> se </a:t>
            </a:r>
            <a:r>
              <a:rPr lang="en-US" dirty="0" err="1"/>
              <a:t>afla</a:t>
            </a:r>
            <a:r>
              <a:rPr lang="en-US" dirty="0"/>
              <a:t> la </a:t>
            </a:r>
            <a:r>
              <a:rPr lang="en-US" dirty="0" err="1"/>
              <a:t>polul</a:t>
            </a:r>
            <a:r>
              <a:rPr lang="en-US" dirty="0"/>
              <a:t> opus</a:t>
            </a:r>
            <a:r>
              <a:rPr lang="en-US" dirty="0" smtClean="0"/>
              <a:t>.</a:t>
            </a:r>
          </a:p>
          <a:p>
            <a:r>
              <a:rPr lang="en-US" dirty="0" err="1"/>
              <a:t>E</a:t>
            </a:r>
            <a:r>
              <a:rPr lang="en-US" dirty="0" err="1" smtClean="0"/>
              <a:t>fectele</a:t>
            </a:r>
            <a:r>
              <a:rPr lang="en-US" dirty="0" smtClean="0"/>
              <a:t> </a:t>
            </a:r>
            <a:r>
              <a:rPr lang="en-US" dirty="0" err="1"/>
              <a:t>vor</a:t>
            </a:r>
            <a:r>
              <a:rPr lang="en-US" dirty="0"/>
              <a:t> </a:t>
            </a:r>
            <a:r>
              <a:rPr lang="en-US" dirty="0" err="1"/>
              <a:t>traversa</a:t>
            </a:r>
            <a:r>
              <a:rPr lang="en-US" dirty="0"/>
              <a:t> </a:t>
            </a:r>
            <a:r>
              <a:rPr lang="en-US" dirty="0" err="1"/>
              <a:t>granitele</a:t>
            </a:r>
            <a:r>
              <a:rPr lang="en-US" dirty="0"/>
              <a:t> </a:t>
            </a:r>
            <a:r>
              <a:rPr lang="en-US" dirty="0" err="1"/>
              <a:t>nationale</a:t>
            </a:r>
            <a:r>
              <a:rPr lang="en-US" dirty="0"/>
              <a:t> </a:t>
            </a:r>
            <a:r>
              <a:rPr lang="en-US" dirty="0" err="1"/>
              <a:t>si</a:t>
            </a:r>
            <a:r>
              <a:rPr lang="en-US" dirty="0"/>
              <a:t> </a:t>
            </a:r>
            <a:r>
              <a:rPr lang="en-US" dirty="0" err="1"/>
              <a:t>consecintele</a:t>
            </a:r>
            <a:r>
              <a:rPr lang="en-US" dirty="0"/>
              <a:t> </a:t>
            </a:r>
            <a:r>
              <a:rPr lang="en-US" dirty="0" err="1"/>
              <a:t>economice</a:t>
            </a:r>
            <a:r>
              <a:rPr lang="en-US" dirty="0"/>
              <a:t> </a:t>
            </a:r>
            <a:r>
              <a:rPr lang="en-US" dirty="0" err="1"/>
              <a:t>vor</a:t>
            </a:r>
            <a:r>
              <a:rPr lang="en-US" dirty="0"/>
              <a:t> fi </a:t>
            </a:r>
            <a:r>
              <a:rPr lang="en-US" dirty="0" err="1"/>
              <a:t>resimtite</a:t>
            </a:r>
            <a:r>
              <a:rPr lang="en-US" dirty="0"/>
              <a:t> la </a:t>
            </a:r>
            <a:r>
              <a:rPr lang="en-US" dirty="0" err="1"/>
              <a:t>nivelul</a:t>
            </a:r>
            <a:r>
              <a:rPr lang="en-US" dirty="0"/>
              <a:t> </a:t>
            </a:r>
            <a:r>
              <a:rPr lang="en-US" dirty="0" err="1"/>
              <a:t>intregii</a:t>
            </a:r>
            <a:r>
              <a:rPr lang="en-US" dirty="0"/>
              <a:t> </a:t>
            </a:r>
            <a:r>
              <a:rPr lang="en-US" dirty="0" err="1"/>
              <a:t>Uniuni</a:t>
            </a:r>
            <a:r>
              <a:rPr lang="en-US" dirty="0"/>
              <a:t>. Per </a:t>
            </a:r>
            <a:r>
              <a:rPr lang="en-US" dirty="0" err="1"/>
              <a:t>ansamblu</a:t>
            </a:r>
            <a:r>
              <a:rPr lang="en-US" dirty="0"/>
              <a:t>, </a:t>
            </a:r>
            <a:r>
              <a:rPr lang="en-US" dirty="0" err="1"/>
              <a:t>cele</a:t>
            </a:r>
            <a:r>
              <a:rPr lang="en-US" dirty="0"/>
              <a:t> </a:t>
            </a:r>
            <a:r>
              <a:rPr lang="en-US" dirty="0" err="1"/>
              <a:t>mai</a:t>
            </a:r>
            <a:r>
              <a:rPr lang="en-US" dirty="0"/>
              <a:t> </a:t>
            </a:r>
            <a:r>
              <a:rPr lang="en-US" dirty="0" err="1"/>
              <a:t>mari</a:t>
            </a:r>
            <a:r>
              <a:rPr lang="en-US" dirty="0"/>
              <a:t> </a:t>
            </a:r>
            <a:r>
              <a:rPr lang="en-US" dirty="0" err="1"/>
              <a:t>pierderi</a:t>
            </a:r>
            <a:r>
              <a:rPr lang="en-US" dirty="0"/>
              <a:t> </a:t>
            </a:r>
            <a:r>
              <a:rPr lang="en-US" dirty="0" err="1"/>
              <a:t>vor</a:t>
            </a:r>
            <a:r>
              <a:rPr lang="en-US" dirty="0"/>
              <a:t> fi </a:t>
            </a:r>
            <a:r>
              <a:rPr lang="en-US" dirty="0" err="1"/>
              <a:t>cauzate</a:t>
            </a:r>
            <a:r>
              <a:rPr lang="en-US" dirty="0"/>
              <a:t> </a:t>
            </a:r>
            <a:r>
              <a:rPr lang="en-US" dirty="0" smtClean="0"/>
              <a:t>de:</a:t>
            </a:r>
            <a:endParaRPr lang="en-US" dirty="0"/>
          </a:p>
          <a:p>
            <a:endParaRPr lang="en-US" dirty="0" smtClean="0"/>
          </a:p>
          <a:p>
            <a:r>
              <a:rPr lang="en-US" dirty="0" err="1"/>
              <a:t>Mortalitatea</a:t>
            </a:r>
            <a:r>
              <a:rPr lang="en-US" dirty="0"/>
              <a:t> </a:t>
            </a:r>
            <a:r>
              <a:rPr lang="en-US" dirty="0" err="1"/>
              <a:t>prematura</a:t>
            </a:r>
            <a:r>
              <a:rPr lang="en-US" dirty="0"/>
              <a:t> (cu </a:t>
            </a:r>
            <a:r>
              <a:rPr lang="en-US" dirty="0" err="1"/>
              <a:t>pierderi</a:t>
            </a:r>
            <a:r>
              <a:rPr lang="en-US" dirty="0"/>
              <a:t> de circa 120 de </a:t>
            </a:r>
            <a:r>
              <a:rPr lang="en-US" dirty="0" err="1"/>
              <a:t>miliarde</a:t>
            </a:r>
            <a:r>
              <a:rPr lang="en-US" dirty="0"/>
              <a:t> de euro)</a:t>
            </a:r>
          </a:p>
          <a:p>
            <a:r>
              <a:rPr lang="en-US" dirty="0" err="1"/>
              <a:t>Impactul</a:t>
            </a:r>
            <a:r>
              <a:rPr lang="en-US" dirty="0"/>
              <a:t> </a:t>
            </a:r>
            <a:r>
              <a:rPr lang="en-US" dirty="0" err="1"/>
              <a:t>asupra</a:t>
            </a:r>
            <a:r>
              <a:rPr lang="en-US" dirty="0"/>
              <a:t> </a:t>
            </a:r>
            <a:r>
              <a:rPr lang="en-US" dirty="0" err="1"/>
              <a:t>zonelor</a:t>
            </a:r>
            <a:r>
              <a:rPr lang="en-US" dirty="0"/>
              <a:t> de </a:t>
            </a:r>
            <a:r>
              <a:rPr lang="en-US" dirty="0" err="1"/>
              <a:t>coasta</a:t>
            </a:r>
            <a:r>
              <a:rPr lang="en-US" dirty="0"/>
              <a:t> (42 de </a:t>
            </a:r>
            <a:r>
              <a:rPr lang="en-US" dirty="0" err="1"/>
              <a:t>miliarde</a:t>
            </a:r>
            <a:r>
              <a:rPr lang="en-US" dirty="0"/>
              <a:t> de euro)</a:t>
            </a:r>
          </a:p>
          <a:p>
            <a:r>
              <a:rPr lang="en-US" dirty="0" err="1"/>
              <a:t>Pagubele</a:t>
            </a:r>
            <a:r>
              <a:rPr lang="en-US" dirty="0"/>
              <a:t> din </a:t>
            </a:r>
            <a:r>
              <a:rPr lang="en-US" dirty="0" err="1"/>
              <a:t>agricultura</a:t>
            </a:r>
            <a:r>
              <a:rPr lang="en-US" dirty="0"/>
              <a:t> (18 </a:t>
            </a:r>
            <a:r>
              <a:rPr lang="en-US" dirty="0" err="1"/>
              <a:t>miliarde</a:t>
            </a:r>
            <a:r>
              <a:rPr lang="en-US" dirty="0"/>
              <a:t> de euro)</a:t>
            </a:r>
          </a:p>
        </p:txBody>
      </p:sp>
      <p:sp>
        <p:nvSpPr>
          <p:cNvPr id="3" name="Title 2"/>
          <p:cNvSpPr>
            <a:spLocks noGrp="1"/>
          </p:cNvSpPr>
          <p:nvPr>
            <p:ph type="title"/>
          </p:nvPr>
        </p:nvSpPr>
        <p:spPr/>
        <p:txBody>
          <a:bodyPr>
            <a:normAutofit/>
          </a:bodyPr>
          <a:lstStyle/>
          <a:p>
            <a:r>
              <a:rPr lang="it-IT" sz="3200" dirty="0" smtClean="0">
                <a:solidFill>
                  <a:schemeClr val="tx2"/>
                </a:solidFill>
                <a:latin typeface="Algerian" pitchFamily="82" charset="0"/>
                <a:cs typeface="Arial" pitchFamily="34" charset="0"/>
              </a:rPr>
              <a:t>consecintele ecologice si economice ale schimbarilor climatice </a:t>
            </a:r>
            <a:endParaRPr lang="en-US" sz="3200" dirty="0"/>
          </a:p>
        </p:txBody>
      </p:sp>
    </p:spTree>
    <p:extLst>
      <p:ext uri="{BB962C8B-B14F-4D97-AF65-F5344CB8AC3E}">
        <p14:creationId xmlns:p14="http://schemas.microsoft.com/office/powerpoint/2010/main" xmlns="" val="36460887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72068" y="1371600"/>
            <a:ext cx="7408333" cy="4754563"/>
          </a:xfrm>
        </p:spPr>
        <p:txBody>
          <a:bodyPr>
            <a:normAutofit/>
          </a:bodyPr>
          <a:lstStyle/>
          <a:p>
            <a:r>
              <a:rPr lang="en-US" sz="2200" dirty="0" err="1">
                <a:latin typeface="Calibri" pitchFamily="34" charset="0"/>
              </a:rPr>
              <a:t>Alternativ</a:t>
            </a:r>
            <a:r>
              <a:rPr lang="en-US" sz="2200" dirty="0">
                <a:latin typeface="Calibri" pitchFamily="34" charset="0"/>
              </a:rPr>
              <a:t>, </a:t>
            </a:r>
            <a:r>
              <a:rPr lang="en-US" sz="2200" dirty="0" err="1">
                <a:latin typeface="Calibri" pitchFamily="34" charset="0"/>
              </a:rPr>
              <a:t>studiul</a:t>
            </a:r>
            <a:r>
              <a:rPr lang="en-US" sz="2200" dirty="0">
                <a:latin typeface="Calibri" pitchFamily="34" charset="0"/>
              </a:rPr>
              <a:t> </a:t>
            </a:r>
            <a:r>
              <a:rPr lang="en-US" sz="2200" dirty="0" err="1">
                <a:latin typeface="Calibri" pitchFamily="34" charset="0"/>
              </a:rPr>
              <a:t>arata</a:t>
            </a:r>
            <a:r>
              <a:rPr lang="en-US" sz="2200" dirty="0">
                <a:latin typeface="Calibri" pitchFamily="34" charset="0"/>
              </a:rPr>
              <a:t> </a:t>
            </a:r>
            <a:r>
              <a:rPr lang="en-US" sz="2200" dirty="0" err="1">
                <a:latin typeface="Calibri" pitchFamily="34" charset="0"/>
              </a:rPr>
              <a:t>ca</a:t>
            </a:r>
            <a:r>
              <a:rPr lang="en-US" sz="2200" dirty="0">
                <a:latin typeface="Calibri" pitchFamily="34" charset="0"/>
              </a:rPr>
              <a:t> </a:t>
            </a:r>
            <a:r>
              <a:rPr lang="en-US" sz="2200" dirty="0" err="1">
                <a:latin typeface="Calibri" pitchFamily="34" charset="0"/>
              </a:rPr>
              <a:t>reducerele</a:t>
            </a:r>
            <a:r>
              <a:rPr lang="en-US" sz="2200" dirty="0">
                <a:latin typeface="Calibri" pitchFamily="34" charset="0"/>
              </a:rPr>
              <a:t> </a:t>
            </a:r>
            <a:r>
              <a:rPr lang="en-US" sz="2200" dirty="0" err="1">
                <a:latin typeface="Calibri" pitchFamily="34" charset="0"/>
              </a:rPr>
              <a:t>impactului</a:t>
            </a:r>
            <a:r>
              <a:rPr lang="en-US" sz="2200" dirty="0">
                <a:latin typeface="Calibri" pitchFamily="34" charset="0"/>
              </a:rPr>
              <a:t> climatic al </a:t>
            </a:r>
            <a:r>
              <a:rPr lang="en-US" sz="2200" dirty="0" err="1">
                <a:latin typeface="Calibri" pitchFamily="34" charset="0"/>
              </a:rPr>
              <a:t>Uniunii</a:t>
            </a:r>
            <a:r>
              <a:rPr lang="en-US" sz="2200" dirty="0">
                <a:latin typeface="Calibri" pitchFamily="34" charset="0"/>
              </a:rPr>
              <a:t> </a:t>
            </a:r>
            <a:r>
              <a:rPr lang="en-US" sz="2200" dirty="0" err="1">
                <a:latin typeface="Calibri" pitchFamily="34" charset="0"/>
              </a:rPr>
              <a:t>Europene</a:t>
            </a:r>
            <a:r>
              <a:rPr lang="en-US" sz="2200" dirty="0">
                <a:latin typeface="Calibri" pitchFamily="34" charset="0"/>
              </a:rPr>
              <a:t> </a:t>
            </a:r>
            <a:r>
              <a:rPr lang="en-US" sz="2200" dirty="0" err="1">
                <a:latin typeface="Calibri" pitchFamily="34" charset="0"/>
              </a:rPr>
              <a:t>ar</a:t>
            </a:r>
            <a:r>
              <a:rPr lang="en-US" sz="2200" dirty="0">
                <a:latin typeface="Calibri" pitchFamily="34" charset="0"/>
              </a:rPr>
              <a:t> </a:t>
            </a:r>
            <a:r>
              <a:rPr lang="en-US" sz="2200" dirty="0" err="1">
                <a:latin typeface="Calibri" pitchFamily="34" charset="0"/>
              </a:rPr>
              <a:t>putea</a:t>
            </a:r>
            <a:r>
              <a:rPr lang="en-US" sz="2200" dirty="0">
                <a:latin typeface="Calibri" pitchFamily="34" charset="0"/>
              </a:rPr>
              <a:t> </a:t>
            </a:r>
            <a:r>
              <a:rPr lang="en-US" sz="2200" dirty="0" err="1">
                <a:latin typeface="Calibri" pitchFamily="34" charset="0"/>
              </a:rPr>
              <a:t>contribui</a:t>
            </a:r>
            <a:r>
              <a:rPr lang="en-US" sz="2200" dirty="0">
                <a:latin typeface="Calibri" pitchFamily="34" charset="0"/>
              </a:rPr>
              <a:t> la o </a:t>
            </a:r>
            <a:r>
              <a:rPr lang="en-US" sz="2200" dirty="0" err="1">
                <a:latin typeface="Calibri" pitchFamily="34" charset="0"/>
              </a:rPr>
              <a:t>lume</a:t>
            </a:r>
            <a:r>
              <a:rPr lang="en-US" sz="2200" dirty="0">
                <a:latin typeface="Calibri" pitchFamily="34" charset="0"/>
              </a:rPr>
              <a:t> </a:t>
            </a:r>
            <a:r>
              <a:rPr lang="en-US" sz="2200" dirty="0" err="1">
                <a:latin typeface="Calibri" pitchFamily="34" charset="0"/>
              </a:rPr>
              <a:t>mai</a:t>
            </a:r>
            <a:r>
              <a:rPr lang="en-US" sz="2200" dirty="0">
                <a:latin typeface="Calibri" pitchFamily="34" charset="0"/>
              </a:rPr>
              <a:t> </a:t>
            </a:r>
            <a:r>
              <a:rPr lang="en-US" sz="2200" dirty="0" err="1">
                <a:latin typeface="Calibri" pitchFamily="34" charset="0"/>
              </a:rPr>
              <a:t>calda</a:t>
            </a:r>
            <a:r>
              <a:rPr lang="en-US" sz="2200" dirty="0">
                <a:latin typeface="Calibri" pitchFamily="34" charset="0"/>
              </a:rPr>
              <a:t> </a:t>
            </a:r>
            <a:r>
              <a:rPr lang="en-US" sz="2200" dirty="0" err="1">
                <a:latin typeface="Calibri" pitchFamily="34" charset="0"/>
              </a:rPr>
              <a:t>numai</a:t>
            </a:r>
            <a:r>
              <a:rPr lang="en-US" sz="2200" dirty="0">
                <a:latin typeface="Calibri" pitchFamily="34" charset="0"/>
              </a:rPr>
              <a:t> cu 2° C, </a:t>
            </a:r>
            <a:r>
              <a:rPr lang="en-US" sz="2200" dirty="0" err="1">
                <a:latin typeface="Calibri" pitchFamily="34" charset="0"/>
              </a:rPr>
              <a:t>iar</a:t>
            </a:r>
            <a:r>
              <a:rPr lang="en-US" sz="2200" dirty="0">
                <a:latin typeface="Calibri" pitchFamily="34" charset="0"/>
              </a:rPr>
              <a:t> </a:t>
            </a:r>
            <a:r>
              <a:rPr lang="en-US" sz="2200" dirty="0" err="1">
                <a:latin typeface="Calibri" pitchFamily="34" charset="0"/>
              </a:rPr>
              <a:t>efectele</a:t>
            </a:r>
            <a:r>
              <a:rPr lang="en-US" sz="2200" dirty="0">
                <a:latin typeface="Calibri" pitchFamily="34" charset="0"/>
              </a:rPr>
              <a:t> </a:t>
            </a:r>
            <a:r>
              <a:rPr lang="en-US" sz="2200" dirty="0" err="1">
                <a:latin typeface="Calibri" pitchFamily="34" charset="0"/>
              </a:rPr>
              <a:t>economice</a:t>
            </a:r>
            <a:r>
              <a:rPr lang="en-US" sz="2200" dirty="0">
                <a:latin typeface="Calibri" pitchFamily="34" charset="0"/>
              </a:rPr>
              <a:t> </a:t>
            </a:r>
            <a:r>
              <a:rPr lang="en-US" sz="2200" dirty="0" err="1">
                <a:latin typeface="Calibri" pitchFamily="34" charset="0"/>
              </a:rPr>
              <a:t>ar</a:t>
            </a:r>
            <a:r>
              <a:rPr lang="en-US" sz="2200" dirty="0">
                <a:latin typeface="Calibri" pitchFamily="34" charset="0"/>
              </a:rPr>
              <a:t> fi </a:t>
            </a:r>
            <a:r>
              <a:rPr lang="en-US" sz="2200" dirty="0" err="1">
                <a:latin typeface="Calibri" pitchFamily="34" charset="0"/>
              </a:rPr>
              <a:t>considerabil</a:t>
            </a:r>
            <a:r>
              <a:rPr lang="en-US" sz="2200" dirty="0">
                <a:latin typeface="Calibri" pitchFamily="34" charset="0"/>
              </a:rPr>
              <a:t> </a:t>
            </a:r>
            <a:r>
              <a:rPr lang="en-US" sz="2200" dirty="0" err="1">
                <a:latin typeface="Calibri" pitchFamily="34" charset="0"/>
              </a:rPr>
              <a:t>mai</a:t>
            </a:r>
            <a:r>
              <a:rPr lang="en-US" sz="2200" dirty="0">
                <a:latin typeface="Calibri" pitchFamily="34" charset="0"/>
              </a:rPr>
              <a:t> </a:t>
            </a:r>
            <a:r>
              <a:rPr lang="en-US" sz="2200" dirty="0" err="1">
                <a:latin typeface="Calibri" pitchFamily="34" charset="0"/>
              </a:rPr>
              <a:t>scazute</a:t>
            </a:r>
            <a:r>
              <a:rPr lang="en-US" sz="2200" dirty="0" smtClean="0">
                <a:latin typeface="Calibri" pitchFamily="34" charset="0"/>
              </a:rPr>
              <a:t>.</a:t>
            </a:r>
          </a:p>
          <a:p>
            <a:r>
              <a:rPr lang="en-US" sz="2200" dirty="0" smtClean="0">
                <a:latin typeface="Calibri" pitchFamily="34" charset="0"/>
              </a:rPr>
              <a:t> </a:t>
            </a:r>
            <a:r>
              <a:rPr lang="en-US" sz="2200" dirty="0">
                <a:latin typeface="Calibri" pitchFamily="34" charset="0"/>
              </a:rPr>
              <a:t>„</a:t>
            </a:r>
            <a:r>
              <a:rPr lang="en-US" sz="2200" dirty="0" err="1">
                <a:latin typeface="Calibri" pitchFamily="34" charset="0"/>
              </a:rPr>
              <a:t>Lipsa</a:t>
            </a:r>
            <a:r>
              <a:rPr lang="en-US" sz="2200" dirty="0">
                <a:latin typeface="Calibri" pitchFamily="34" charset="0"/>
              </a:rPr>
              <a:t> </a:t>
            </a:r>
            <a:r>
              <a:rPr lang="en-US" sz="2200" dirty="0" err="1">
                <a:latin typeface="Calibri" pitchFamily="34" charset="0"/>
              </a:rPr>
              <a:t>actiunii</a:t>
            </a:r>
            <a:r>
              <a:rPr lang="en-US" sz="2200" dirty="0">
                <a:latin typeface="Calibri" pitchFamily="34" charset="0"/>
              </a:rPr>
              <a:t> </a:t>
            </a:r>
            <a:r>
              <a:rPr lang="en-US" sz="2200" dirty="0" err="1">
                <a:latin typeface="Calibri" pitchFamily="34" charset="0"/>
              </a:rPr>
              <a:t>este</a:t>
            </a:r>
            <a:r>
              <a:rPr lang="en-US" sz="2200" dirty="0">
                <a:latin typeface="Calibri" pitchFamily="34" charset="0"/>
              </a:rPr>
              <a:t>, in mod </a:t>
            </a:r>
            <a:r>
              <a:rPr lang="en-US" sz="2200" dirty="0" err="1">
                <a:latin typeface="Calibri" pitchFamily="34" charset="0"/>
              </a:rPr>
              <a:t>clar</a:t>
            </a:r>
            <a:r>
              <a:rPr lang="en-US" sz="2200" dirty="0">
                <a:latin typeface="Calibri" pitchFamily="34" charset="0"/>
              </a:rPr>
              <a:t>, </a:t>
            </a:r>
            <a:r>
              <a:rPr lang="en-US" sz="2200" dirty="0" err="1">
                <a:latin typeface="Calibri" pitchFamily="34" charset="0"/>
              </a:rPr>
              <a:t>cea</a:t>
            </a:r>
            <a:r>
              <a:rPr lang="en-US" sz="2200" dirty="0">
                <a:latin typeface="Calibri" pitchFamily="34" charset="0"/>
              </a:rPr>
              <a:t> </a:t>
            </a:r>
            <a:r>
              <a:rPr lang="en-US" sz="2200" dirty="0" err="1">
                <a:latin typeface="Calibri" pitchFamily="34" charset="0"/>
              </a:rPr>
              <a:t>mai</a:t>
            </a:r>
            <a:r>
              <a:rPr lang="en-US" sz="2200" dirty="0">
                <a:latin typeface="Calibri" pitchFamily="34" charset="0"/>
              </a:rPr>
              <a:t> </a:t>
            </a:r>
            <a:r>
              <a:rPr lang="en-US" sz="2200" dirty="0" err="1">
                <a:latin typeface="Calibri" pitchFamily="34" charset="0"/>
              </a:rPr>
              <a:t>scumpa</a:t>
            </a:r>
            <a:r>
              <a:rPr lang="en-US" sz="2200" dirty="0">
                <a:latin typeface="Calibri" pitchFamily="34" charset="0"/>
              </a:rPr>
              <a:t> </a:t>
            </a:r>
            <a:r>
              <a:rPr lang="en-US" sz="2200" dirty="0" err="1">
                <a:latin typeface="Calibri" pitchFamily="34" charset="0"/>
              </a:rPr>
              <a:t>solutie</a:t>
            </a:r>
            <a:r>
              <a:rPr lang="en-US" sz="2200" dirty="0">
                <a:latin typeface="Calibri" pitchFamily="34" charset="0"/>
              </a:rPr>
              <a:t>. </a:t>
            </a:r>
            <a:endParaRPr lang="en-US" sz="2200" dirty="0" smtClean="0">
              <a:latin typeface="Calibri" pitchFamily="34" charset="0"/>
            </a:endParaRPr>
          </a:p>
          <a:p>
            <a:r>
              <a:rPr lang="en-US" sz="2200" dirty="0" smtClean="0">
                <a:latin typeface="Calibri" pitchFamily="34" charset="0"/>
              </a:rPr>
              <a:t>De </a:t>
            </a:r>
            <a:r>
              <a:rPr lang="en-US" sz="2200" dirty="0" err="1">
                <a:latin typeface="Calibri" pitchFamily="34" charset="0"/>
              </a:rPr>
              <a:t>ce</a:t>
            </a:r>
            <a:r>
              <a:rPr lang="en-US" sz="2200" dirty="0">
                <a:latin typeface="Calibri" pitchFamily="34" charset="0"/>
              </a:rPr>
              <a:t> </a:t>
            </a:r>
            <a:r>
              <a:rPr lang="en-US" sz="2200" dirty="0" err="1">
                <a:latin typeface="Calibri" pitchFamily="34" charset="0"/>
              </a:rPr>
              <a:t>sa</a:t>
            </a:r>
            <a:r>
              <a:rPr lang="en-US" sz="2200" dirty="0">
                <a:latin typeface="Calibri" pitchFamily="34" charset="0"/>
              </a:rPr>
              <a:t> </a:t>
            </a:r>
            <a:r>
              <a:rPr lang="en-US" sz="2200" dirty="0" err="1">
                <a:latin typeface="Calibri" pitchFamily="34" charset="0"/>
              </a:rPr>
              <a:t>platim</a:t>
            </a:r>
            <a:r>
              <a:rPr lang="en-US" sz="2200" dirty="0">
                <a:latin typeface="Calibri" pitchFamily="34" charset="0"/>
              </a:rPr>
              <a:t> </a:t>
            </a:r>
            <a:r>
              <a:rPr lang="en-US" sz="2200" dirty="0" err="1">
                <a:latin typeface="Calibri" pitchFamily="34" charset="0"/>
              </a:rPr>
              <a:t>pagubele</a:t>
            </a:r>
            <a:r>
              <a:rPr lang="en-US" sz="2200" dirty="0">
                <a:latin typeface="Calibri" pitchFamily="34" charset="0"/>
              </a:rPr>
              <a:t> </a:t>
            </a:r>
            <a:r>
              <a:rPr lang="en-US" sz="2200" dirty="0" err="1">
                <a:latin typeface="Calibri" pitchFamily="34" charset="0"/>
              </a:rPr>
              <a:t>cand</a:t>
            </a:r>
            <a:r>
              <a:rPr lang="en-US" sz="2200" dirty="0">
                <a:latin typeface="Calibri" pitchFamily="34" charset="0"/>
              </a:rPr>
              <a:t> </a:t>
            </a:r>
            <a:r>
              <a:rPr lang="en-US" sz="2200" dirty="0" err="1">
                <a:latin typeface="Calibri" pitchFamily="34" charset="0"/>
              </a:rPr>
              <a:t>putem</a:t>
            </a:r>
            <a:r>
              <a:rPr lang="en-US" sz="2200" dirty="0">
                <a:latin typeface="Calibri" pitchFamily="34" charset="0"/>
              </a:rPr>
              <a:t> </a:t>
            </a:r>
            <a:r>
              <a:rPr lang="en-US" sz="2200" dirty="0" err="1">
                <a:latin typeface="Calibri" pitchFamily="34" charset="0"/>
              </a:rPr>
              <a:t>investi</a:t>
            </a:r>
            <a:r>
              <a:rPr lang="en-US" sz="2200" dirty="0">
                <a:latin typeface="Calibri" pitchFamily="34" charset="0"/>
              </a:rPr>
              <a:t> in </a:t>
            </a:r>
            <a:r>
              <a:rPr lang="en-US" sz="2200" dirty="0" err="1">
                <a:latin typeface="Calibri" pitchFamily="34" charset="0"/>
              </a:rPr>
              <a:t>reducerea</a:t>
            </a:r>
            <a:r>
              <a:rPr lang="en-US" sz="2200" dirty="0">
                <a:latin typeface="Calibri" pitchFamily="34" charset="0"/>
              </a:rPr>
              <a:t> </a:t>
            </a:r>
            <a:r>
              <a:rPr lang="en-US" sz="2200" dirty="0" err="1">
                <a:latin typeface="Calibri" pitchFamily="34" charset="0"/>
              </a:rPr>
              <a:t>impactului</a:t>
            </a:r>
            <a:r>
              <a:rPr lang="en-US" sz="2200" dirty="0">
                <a:latin typeface="Calibri" pitchFamily="34" charset="0"/>
              </a:rPr>
              <a:t> </a:t>
            </a:r>
            <a:r>
              <a:rPr lang="en-US" sz="2200" dirty="0" err="1">
                <a:latin typeface="Calibri" pitchFamily="34" charset="0"/>
              </a:rPr>
              <a:t>nostru</a:t>
            </a:r>
            <a:r>
              <a:rPr lang="en-US" sz="2200" dirty="0">
                <a:latin typeface="Calibri" pitchFamily="34" charset="0"/>
              </a:rPr>
              <a:t> </a:t>
            </a:r>
            <a:r>
              <a:rPr lang="en-US" sz="2200" dirty="0" err="1">
                <a:latin typeface="Calibri" pitchFamily="34" charset="0"/>
              </a:rPr>
              <a:t>asupra</a:t>
            </a:r>
            <a:r>
              <a:rPr lang="en-US" sz="2200" dirty="0">
                <a:latin typeface="Calibri" pitchFamily="34" charset="0"/>
              </a:rPr>
              <a:t> </a:t>
            </a:r>
            <a:r>
              <a:rPr lang="en-US" sz="2200" dirty="0" err="1">
                <a:latin typeface="Calibri" pitchFamily="34" charset="0"/>
              </a:rPr>
              <a:t>climei</a:t>
            </a:r>
            <a:r>
              <a:rPr lang="en-US" sz="2200" dirty="0">
                <a:latin typeface="Calibri" pitchFamily="34" charset="0"/>
              </a:rPr>
              <a:t> </a:t>
            </a:r>
            <a:r>
              <a:rPr lang="en-US" sz="2200" dirty="0" err="1">
                <a:latin typeface="Calibri" pitchFamily="34" charset="0"/>
              </a:rPr>
              <a:t>si</a:t>
            </a:r>
            <a:r>
              <a:rPr lang="en-US" sz="2200" dirty="0">
                <a:latin typeface="Calibri" pitchFamily="34" charset="0"/>
              </a:rPr>
              <a:t> </a:t>
            </a:r>
            <a:r>
              <a:rPr lang="en-US" sz="2200" dirty="0" err="1">
                <a:latin typeface="Calibri" pitchFamily="34" charset="0"/>
              </a:rPr>
              <a:t>sa</a:t>
            </a:r>
            <a:r>
              <a:rPr lang="en-US" sz="2200" dirty="0">
                <a:latin typeface="Calibri" pitchFamily="34" charset="0"/>
              </a:rPr>
              <a:t> </a:t>
            </a:r>
            <a:r>
              <a:rPr lang="en-US" sz="2200" dirty="0" err="1">
                <a:latin typeface="Calibri" pitchFamily="34" charset="0"/>
              </a:rPr>
              <a:t>devenim</a:t>
            </a:r>
            <a:r>
              <a:rPr lang="en-US" sz="2200" dirty="0">
                <a:latin typeface="Calibri" pitchFamily="34" charset="0"/>
              </a:rPr>
              <a:t> o </a:t>
            </a:r>
            <a:r>
              <a:rPr lang="en-US" sz="2200" dirty="0" err="1">
                <a:latin typeface="Calibri" pitchFamily="34" charset="0"/>
              </a:rPr>
              <a:t>economie</a:t>
            </a:r>
            <a:r>
              <a:rPr lang="en-US" sz="2200" dirty="0">
                <a:latin typeface="Calibri" pitchFamily="34" charset="0"/>
              </a:rPr>
              <a:t> </a:t>
            </a:r>
            <a:r>
              <a:rPr lang="en-US" sz="2200" dirty="0" err="1">
                <a:latin typeface="Calibri" pitchFamily="34" charset="0"/>
              </a:rPr>
              <a:t>competitiva</a:t>
            </a:r>
            <a:r>
              <a:rPr lang="en-US" sz="2200" dirty="0">
                <a:latin typeface="Calibri" pitchFamily="34" charset="0"/>
              </a:rPr>
              <a:t> cu o </a:t>
            </a:r>
            <a:r>
              <a:rPr lang="en-US" sz="2200" dirty="0" err="1">
                <a:latin typeface="Calibri" pitchFamily="34" charset="0"/>
              </a:rPr>
              <a:t>amprenta</a:t>
            </a:r>
            <a:r>
              <a:rPr lang="en-US" sz="2200" dirty="0">
                <a:latin typeface="Calibri" pitchFamily="34" charset="0"/>
              </a:rPr>
              <a:t> de carbon </a:t>
            </a:r>
            <a:r>
              <a:rPr lang="en-US" sz="2200" dirty="0" err="1">
                <a:latin typeface="Calibri" pitchFamily="34" charset="0"/>
              </a:rPr>
              <a:t>redusa</a:t>
            </a:r>
            <a:r>
              <a:rPr lang="en-US" sz="2200" dirty="0">
                <a:latin typeface="Calibri" pitchFamily="34" charset="0"/>
              </a:rPr>
              <a:t>? </a:t>
            </a:r>
            <a:endParaRPr lang="en-US" sz="2200" dirty="0" smtClean="0">
              <a:latin typeface="Calibri" pitchFamily="34" charset="0"/>
            </a:endParaRPr>
          </a:p>
          <a:p>
            <a:r>
              <a:rPr lang="en-US" sz="2200" dirty="0" err="1" smtClean="0">
                <a:latin typeface="Calibri" pitchFamily="34" charset="0"/>
              </a:rPr>
              <a:t>Daca</a:t>
            </a:r>
            <a:r>
              <a:rPr lang="en-US" sz="2200" dirty="0" smtClean="0">
                <a:latin typeface="Calibri" pitchFamily="34" charset="0"/>
              </a:rPr>
              <a:t>  </a:t>
            </a:r>
            <a:r>
              <a:rPr lang="en-US" sz="2200" dirty="0" err="1">
                <a:latin typeface="Calibri" pitchFamily="34" charset="0"/>
              </a:rPr>
              <a:t>vom</a:t>
            </a:r>
            <a:r>
              <a:rPr lang="en-US" sz="2200" dirty="0">
                <a:latin typeface="Calibri" pitchFamily="34" charset="0"/>
              </a:rPr>
              <a:t> decide </a:t>
            </a:r>
            <a:r>
              <a:rPr lang="en-US" sz="2200" dirty="0" err="1">
                <a:latin typeface="Calibri" pitchFamily="34" charset="0"/>
              </a:rPr>
              <a:t>asupra</a:t>
            </a:r>
            <a:r>
              <a:rPr lang="en-US" sz="2200" dirty="0">
                <a:latin typeface="Calibri" pitchFamily="34" charset="0"/>
              </a:rPr>
              <a:t> </a:t>
            </a:r>
            <a:r>
              <a:rPr lang="en-US" sz="2200" dirty="0" err="1">
                <a:latin typeface="Calibri" pitchFamily="34" charset="0"/>
              </a:rPr>
              <a:t>planului</a:t>
            </a:r>
            <a:r>
              <a:rPr lang="en-US" sz="2200" dirty="0">
                <a:latin typeface="Calibri" pitchFamily="34" charset="0"/>
              </a:rPr>
              <a:t> </a:t>
            </a:r>
            <a:r>
              <a:rPr lang="en-US" sz="2200" dirty="0" err="1">
                <a:latin typeface="Calibri" pitchFamily="34" charset="0"/>
              </a:rPr>
              <a:t>privind</a:t>
            </a:r>
            <a:r>
              <a:rPr lang="en-US" sz="2200" dirty="0">
                <a:latin typeface="Calibri" pitchFamily="34" charset="0"/>
              </a:rPr>
              <a:t> </a:t>
            </a:r>
            <a:r>
              <a:rPr lang="en-US" sz="2200" dirty="0" err="1">
                <a:latin typeface="Calibri" pitchFamily="34" charset="0"/>
              </a:rPr>
              <a:t>clima</a:t>
            </a:r>
            <a:r>
              <a:rPr lang="en-US" sz="2200" dirty="0">
                <a:latin typeface="Calibri" pitchFamily="34" charset="0"/>
              </a:rPr>
              <a:t> </a:t>
            </a:r>
            <a:r>
              <a:rPr lang="en-US" sz="2200" dirty="0" err="1">
                <a:latin typeface="Calibri" pitchFamily="34" charset="0"/>
              </a:rPr>
              <a:t>si</a:t>
            </a:r>
            <a:r>
              <a:rPr lang="en-US" sz="2200" dirty="0">
                <a:latin typeface="Calibri" pitchFamily="34" charset="0"/>
              </a:rPr>
              <a:t> </a:t>
            </a:r>
            <a:r>
              <a:rPr lang="en-US" sz="2200" dirty="0" err="1">
                <a:latin typeface="Calibri" pitchFamily="34" charset="0"/>
              </a:rPr>
              <a:t>energia</a:t>
            </a:r>
            <a:r>
              <a:rPr lang="en-US" sz="2200" dirty="0">
                <a:latin typeface="Calibri" pitchFamily="34" charset="0"/>
              </a:rPr>
              <a:t> in UE, </a:t>
            </a:r>
            <a:r>
              <a:rPr lang="en-US" sz="2200" dirty="0" err="1">
                <a:latin typeface="Calibri" pitchFamily="34" charset="0"/>
              </a:rPr>
              <a:t>atunci</a:t>
            </a:r>
            <a:r>
              <a:rPr lang="en-US" sz="2200" dirty="0">
                <a:latin typeface="Calibri" pitchFamily="34" charset="0"/>
              </a:rPr>
              <a:t> Europa </a:t>
            </a:r>
            <a:r>
              <a:rPr lang="en-US" sz="2200" dirty="0" err="1">
                <a:latin typeface="Calibri" pitchFamily="34" charset="0"/>
              </a:rPr>
              <a:t>va</a:t>
            </a:r>
            <a:r>
              <a:rPr lang="en-US" sz="2200" dirty="0">
                <a:latin typeface="Calibri" pitchFamily="34" charset="0"/>
              </a:rPr>
              <a:t> fi </a:t>
            </a:r>
            <a:r>
              <a:rPr lang="en-US" sz="2200" dirty="0" err="1">
                <a:latin typeface="Calibri" pitchFamily="34" charset="0"/>
              </a:rPr>
              <a:t>pregatita</a:t>
            </a:r>
            <a:r>
              <a:rPr lang="en-US" sz="2200" dirty="0">
                <a:latin typeface="Calibri" pitchFamily="34" charset="0"/>
              </a:rPr>
              <a:t> </a:t>
            </a:r>
            <a:r>
              <a:rPr lang="en-US" sz="2200" dirty="0" err="1">
                <a:latin typeface="Calibri" pitchFamily="34" charset="0"/>
              </a:rPr>
              <a:t>sa</a:t>
            </a:r>
            <a:r>
              <a:rPr lang="en-US" sz="2200" dirty="0">
                <a:latin typeface="Calibri" pitchFamily="34" charset="0"/>
              </a:rPr>
              <a:t> </a:t>
            </a:r>
            <a:r>
              <a:rPr lang="en-US" sz="2200" dirty="0" err="1">
                <a:latin typeface="Calibri" pitchFamily="34" charset="0"/>
              </a:rPr>
              <a:t>infrunte</a:t>
            </a:r>
            <a:r>
              <a:rPr lang="en-US" sz="2200" dirty="0">
                <a:latin typeface="Calibri" pitchFamily="34" charset="0"/>
              </a:rPr>
              <a:t> </a:t>
            </a:r>
            <a:r>
              <a:rPr lang="en-US" sz="2200" dirty="0" err="1">
                <a:latin typeface="Calibri" pitchFamily="34" charset="0"/>
              </a:rPr>
              <a:t>viitoarele</a:t>
            </a:r>
            <a:r>
              <a:rPr lang="en-US" sz="2200" dirty="0">
                <a:latin typeface="Calibri" pitchFamily="34" charset="0"/>
              </a:rPr>
              <a:t> </a:t>
            </a:r>
            <a:r>
              <a:rPr lang="en-US" sz="2200" dirty="0" err="1">
                <a:latin typeface="Calibri" pitchFamily="34" charset="0"/>
              </a:rPr>
              <a:t>schimbari</a:t>
            </a:r>
            <a:r>
              <a:rPr lang="en-US" sz="2200" dirty="0">
                <a:latin typeface="Calibri" pitchFamily="34" charset="0"/>
              </a:rPr>
              <a:t> </a:t>
            </a:r>
            <a:r>
              <a:rPr lang="en-US" sz="2200" dirty="0" err="1">
                <a:latin typeface="Calibri" pitchFamily="34" charset="0"/>
              </a:rPr>
              <a:t>climatice</a:t>
            </a:r>
            <a:r>
              <a:rPr lang="en-US" sz="2200" dirty="0">
                <a:latin typeface="Calibri" pitchFamily="34" charset="0"/>
              </a:rPr>
              <a:t>“, a </a:t>
            </a:r>
            <a:r>
              <a:rPr lang="en-US" sz="2200" dirty="0" err="1">
                <a:latin typeface="Calibri" pitchFamily="34" charset="0"/>
              </a:rPr>
              <a:t>declarat</a:t>
            </a:r>
            <a:r>
              <a:rPr lang="en-US" sz="2200" dirty="0">
                <a:latin typeface="Calibri" pitchFamily="34" charset="0"/>
              </a:rPr>
              <a:t> Connie </a:t>
            </a:r>
            <a:r>
              <a:rPr lang="en-US" sz="2200" dirty="0" err="1">
                <a:latin typeface="Calibri" pitchFamily="34" charset="0"/>
              </a:rPr>
              <a:t>Hedegaard</a:t>
            </a:r>
            <a:r>
              <a:rPr lang="en-US" sz="2200" dirty="0">
                <a:latin typeface="Calibri" pitchFamily="34" charset="0"/>
              </a:rPr>
              <a:t>, </a:t>
            </a:r>
            <a:r>
              <a:rPr lang="en-US" sz="2200" dirty="0" err="1">
                <a:latin typeface="Calibri" pitchFamily="34" charset="0"/>
              </a:rPr>
              <a:t>comisarul</a:t>
            </a:r>
            <a:r>
              <a:rPr lang="en-US" sz="2200" dirty="0">
                <a:latin typeface="Calibri" pitchFamily="34" charset="0"/>
              </a:rPr>
              <a:t> </a:t>
            </a:r>
            <a:r>
              <a:rPr lang="en-US" sz="2200" dirty="0" err="1">
                <a:latin typeface="Calibri" pitchFamily="34" charset="0"/>
              </a:rPr>
              <a:t>european</a:t>
            </a:r>
            <a:r>
              <a:rPr lang="en-US" sz="2200" dirty="0">
                <a:latin typeface="Calibri" pitchFamily="34" charset="0"/>
              </a:rPr>
              <a:t> </a:t>
            </a:r>
            <a:r>
              <a:rPr lang="en-US" sz="2200" dirty="0" err="1">
                <a:latin typeface="Calibri" pitchFamily="34" charset="0"/>
              </a:rPr>
              <a:t>pentru</a:t>
            </a:r>
            <a:r>
              <a:rPr lang="en-US" sz="2200" dirty="0">
                <a:latin typeface="Calibri" pitchFamily="34" charset="0"/>
              </a:rPr>
              <a:t> </a:t>
            </a:r>
            <a:r>
              <a:rPr lang="en-US" sz="2200" dirty="0" err="1">
                <a:latin typeface="Calibri" pitchFamily="34" charset="0"/>
              </a:rPr>
              <a:t>actiuni</a:t>
            </a:r>
            <a:r>
              <a:rPr lang="en-US" sz="2200" dirty="0">
                <a:latin typeface="Calibri" pitchFamily="34" charset="0"/>
              </a:rPr>
              <a:t> </a:t>
            </a:r>
            <a:r>
              <a:rPr lang="en-US" sz="2200" dirty="0" err="1">
                <a:latin typeface="Calibri" pitchFamily="34" charset="0"/>
              </a:rPr>
              <a:t>climatice</a:t>
            </a:r>
            <a:r>
              <a:rPr lang="en-US" dirty="0">
                <a:latin typeface="Calibri" pitchFamily="34" charset="0"/>
              </a:rPr>
              <a:t>.</a:t>
            </a:r>
          </a:p>
        </p:txBody>
      </p:sp>
      <p:sp>
        <p:nvSpPr>
          <p:cNvPr id="3" name="Title 2"/>
          <p:cNvSpPr>
            <a:spLocks noGrp="1"/>
          </p:cNvSpPr>
          <p:nvPr>
            <p:ph type="title"/>
          </p:nvPr>
        </p:nvSpPr>
        <p:spPr/>
        <p:txBody>
          <a:bodyPr/>
          <a:lstStyle/>
          <a:p>
            <a:r>
              <a:rPr lang="en-US" dirty="0" err="1" smtClean="0">
                <a:latin typeface="Algerian" pitchFamily="82" charset="0"/>
              </a:rPr>
              <a:t>Solutii</a:t>
            </a:r>
            <a:r>
              <a:rPr lang="en-US" dirty="0" smtClean="0">
                <a:latin typeface="Algerian" pitchFamily="82" charset="0"/>
              </a:rPr>
              <a:t> </a:t>
            </a:r>
            <a:endParaRPr lang="en-US" dirty="0">
              <a:latin typeface="Algerian" pitchFamily="82" charset="0"/>
            </a:endParaRPr>
          </a:p>
        </p:txBody>
      </p:sp>
    </p:spTree>
    <p:extLst>
      <p:ext uri="{BB962C8B-B14F-4D97-AF65-F5344CB8AC3E}">
        <p14:creationId xmlns:p14="http://schemas.microsoft.com/office/powerpoint/2010/main" xmlns="" val="51686131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Waveform">
  <a:themeElements>
    <a:clrScheme name="Waveform">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Waveform">
      <a:majorFont>
        <a:latin typeface="Candara"/>
        <a:ea typeface=""/>
        <a:cs typeface=""/>
        <a:font script="Jpan" typeface="HGP明朝E"/>
        <a:font script="Hang" typeface="HY그래픽M"/>
        <a:font script="Hans" typeface="华文新魏"/>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HGP明朝E"/>
        <a:font script="Hang" typeface="HY그래픽M"/>
        <a:font script="Hans" typeface="华文楷体"/>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aveform">
      <a:fillStyleLst>
        <a:solidFill>
          <a:schemeClr val="phClr"/>
        </a:solidFill>
        <a:gradFill rotWithShape="1">
          <a:gsLst>
            <a:gs pos="0">
              <a:schemeClr val="phClr">
                <a:tint val="0"/>
              </a:schemeClr>
            </a:gs>
            <a:gs pos="44000">
              <a:schemeClr val="phClr">
                <a:tint val="60000"/>
                <a:satMod val="120000"/>
              </a:schemeClr>
            </a:gs>
            <a:gs pos="100000">
              <a:schemeClr val="phClr">
                <a:tint val="90000"/>
                <a:alpha val="100000"/>
                <a:lumMod val="90000"/>
              </a:schemeClr>
            </a:gs>
          </a:gsLst>
          <a:lin ang="5400000" scaled="0"/>
        </a:gradFill>
        <a:gradFill rotWithShape="1">
          <a:gsLst>
            <a:gs pos="0">
              <a:schemeClr val="phClr">
                <a:tint val="96000"/>
                <a:satMod val="120000"/>
                <a:lumMod val="120000"/>
              </a:schemeClr>
            </a:gs>
            <a:gs pos="100000">
              <a:schemeClr val="phClr">
                <a:shade val="89000"/>
                <a:lumMod val="90000"/>
              </a:schemeClr>
            </a:gs>
          </a:gsLst>
          <a:lin ang="5400000" scaled="0"/>
        </a:gradFill>
      </a:fillStyleLst>
      <a:lnStyleLst>
        <a:ln w="9525" cap="flat" cmpd="sng" algn="ctr">
          <a:solidFill>
            <a:schemeClr val="phClr"/>
          </a:solidFill>
          <a:prstDash val="solid"/>
        </a:ln>
        <a:ln w="15875" cap="flat" cmpd="sng" algn="ctr">
          <a:solidFill>
            <a:schemeClr val="phClr">
              <a:shade val="75000"/>
              <a:lumMod val="80000"/>
            </a:schemeClr>
          </a:solidFill>
          <a:prstDash val="solid"/>
        </a:ln>
        <a:ln w="25400" cap="flat" cmpd="sng" algn="ctr">
          <a:solidFill>
            <a:schemeClr val="phClr"/>
          </a:solidFill>
          <a:prstDash val="solid"/>
        </a:ln>
      </a:lnStyleLst>
      <a:effectStyleLst>
        <a:effectStyle>
          <a:effectLst/>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prstMaterial="flat">
            <a:bevelT w="12700" h="12700"/>
          </a:sp3d>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contourW="19050" prstMaterial="flat">
            <a:bevelT w="63500" h="63500"/>
            <a:contourClr>
              <a:schemeClr val="phClr">
                <a:shade val="25000"/>
                <a:satMod val="180000"/>
              </a:schemeClr>
            </a:contourClr>
          </a:sp3d>
        </a:effectStyle>
      </a:effectStyleLst>
      <a:bgFillStyleLst>
        <a:solidFill>
          <a:schemeClr val="phClr"/>
        </a:solidFill>
        <a:gradFill rotWithShape="1">
          <a:gsLst>
            <a:gs pos="40000">
              <a:schemeClr val="phClr">
                <a:tint val="94000"/>
                <a:shade val="94000"/>
                <a:alpha val="100000"/>
                <a:satMod val="114000"/>
                <a:lumMod val="114000"/>
              </a:schemeClr>
            </a:gs>
            <a:gs pos="74000">
              <a:schemeClr val="phClr">
                <a:tint val="94000"/>
                <a:shade val="94000"/>
                <a:satMod val="128000"/>
                <a:lumMod val="100000"/>
              </a:schemeClr>
            </a:gs>
            <a:gs pos="100000">
              <a:schemeClr val="phClr">
                <a:tint val="98000"/>
                <a:shade val="100000"/>
                <a:hueMod val="98000"/>
                <a:satMod val="100000"/>
                <a:lumMod val="74000"/>
              </a:schemeClr>
            </a:gs>
          </a:gsLst>
          <a:path path="circle">
            <a:fillToRect l="20000" t="-40000" r="20000" b="140000"/>
          </a:path>
        </a:gradFill>
        <a:blipFill rotWithShape="1">
          <a:blip xmlns:r="http://schemas.openxmlformats.org/officeDocument/2006/relationships" r:embed="rId1">
            <a:duotone>
              <a:schemeClr val="phClr">
                <a:tint val="96000"/>
                <a:satMod val="130000"/>
                <a:lumMod val="50000"/>
              </a:schemeClr>
              <a:schemeClr val="phClr">
                <a:tint val="96000"/>
                <a:satMod val="114000"/>
                <a:lumMod val="114000"/>
              </a:schemeClr>
            </a:duotone>
          </a:blip>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Waveform</Template>
  <TotalTime>264</TotalTime>
  <Words>1054</Words>
  <Application>Microsoft Office PowerPoint</Application>
  <PresentationFormat>On-screen Show (4:3)</PresentationFormat>
  <Paragraphs>130</Paragraphs>
  <Slides>15</Slides>
  <Notes>0</Notes>
  <HiddenSlides>0</HiddenSlides>
  <MMClips>0</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Waveform</vt:lpstr>
      <vt:lpstr>Tornadele din Romania</vt:lpstr>
      <vt:lpstr>Tornado sau Trombă puternică inseamna  vânt foarte puternic ce acționează pe un areal redus, sub formă de vârtej de aer.. </vt:lpstr>
      <vt:lpstr>În sezonul cald, din cauza încălzirii diurne a aerului, se creează o mișcare în sus a aerului, ascendentă, ceea ce duce în anumite condiții la formarea norilor de furtună. Acești nori au baza sub un kilometru, în timp ce vârfurile lor pot depăși zece kilometri înăltime, ei inmagazineaza un volum imens de apa.</vt:lpstr>
      <vt:lpstr>               Clasificarea tornadelor: conform scalei Fujita nivelul F0 presupune ca  viteza vantului  sa fie  sub 110 k/h  F5 vantul atinge 416-510km/h, nivelul 6 find cel mai puternic. Din cauza încălzirii globale, au ajuns să se formeze tornade și în România!  </vt:lpstr>
      <vt:lpstr>Doua  minute a durat dezastrul in 2002.  Au fost suficiente pentru ca vantul puternic sa mature tot. Trei oameni au murit, alti 14 au fost raniti si 33 de case facute una cu pamantul. Salcamii de pe 120 de hectare au fost rupti la un metru deasupra pamantului!.  În 2002, o mamă şi copilul ei au murit striviţi de peretele casei. Chiar si un vartej relativ slab poate arunca o bucata de lemn care sa strapunga un zid de caramida ca si cand ar fi o coala de hartie.  Cel mai ferit loc in caz de tornada este la subsol, intr-un beci. </vt:lpstr>
      <vt:lpstr>Romania –tara tornadelor?</vt:lpstr>
      <vt:lpstr>Harta tornadelor din Romania intre 2002-2007</vt:lpstr>
      <vt:lpstr>Tornade vazute din satelit</vt:lpstr>
      <vt:lpstr>Evolutia temperaturilor in perioada 2010-2018-Galati- Romania</vt:lpstr>
      <vt:lpstr>Evolutia temperaturilor in Elvetia</vt:lpstr>
      <vt:lpstr>METEOROLOGIA CLASICA!</vt:lpstr>
      <vt:lpstr> Cum Ar Arata Europa Intr-O Lume Mai Calda Cu 3,5 Grade?</vt:lpstr>
      <vt:lpstr>consecintele ecologice si economice ale schimbarilor climatice </vt:lpstr>
      <vt:lpstr>consecintele ecologice si economice ale schimbarilor climatice </vt:lpstr>
      <vt:lpstr>Solutii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Tornadele din Romania</dc:title>
  <dc:creator>Dell</dc:creator>
  <cp:lastModifiedBy>User</cp:lastModifiedBy>
  <cp:revision>32</cp:revision>
  <dcterms:created xsi:type="dcterms:W3CDTF">2019-01-21T19:59:32Z</dcterms:created>
  <dcterms:modified xsi:type="dcterms:W3CDTF">2019-02-26T17:57:11Z</dcterms:modified>
</cp:coreProperties>
</file>