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5" r:id="rId3"/>
    <p:sldId id="270" r:id="rId4"/>
    <p:sldId id="258" r:id="rId5"/>
    <p:sldId id="266" r:id="rId6"/>
    <p:sldId id="267" r:id="rId7"/>
    <p:sldId id="269" r:id="rId8"/>
    <p:sldId id="259" r:id="rId9"/>
    <p:sldId id="260" r:id="rId10"/>
    <p:sldId id="257" r:id="rId11"/>
    <p:sldId id="261" r:id="rId12"/>
    <p:sldId id="262" r:id="rId13"/>
    <p:sldId id="263" r:id="rId14"/>
    <p:sldId id="264" r:id="rId15"/>
    <p:sldId id="26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D4B8E0D-CF5E-4488-B0C5-1096F27E2CA2}" type="datetimeFigureOut">
              <a:rPr lang="en-US" smtClean="0"/>
              <a:t>10/27/2013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4B8E0D-CF5E-4488-B0C5-1096F27E2CA2}" type="datetimeFigureOut">
              <a:rPr lang="en-US" smtClean="0"/>
              <a:t>10/27/2013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4B8E0D-CF5E-4488-B0C5-1096F27E2CA2}" type="datetimeFigureOut">
              <a:rPr lang="en-US" smtClean="0"/>
              <a:t>10/27/2013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D4B8E0D-CF5E-4488-B0C5-1096F27E2CA2}" type="datetimeFigureOut">
              <a:rPr lang="en-US" smtClean="0"/>
              <a:t>10/27/2013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D4B8E0D-CF5E-4488-B0C5-1096F27E2CA2}" type="datetimeFigureOut">
              <a:rPr lang="en-US" smtClean="0"/>
              <a:t>10/27/2013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D4B8E0D-CF5E-4488-B0C5-1096F27E2CA2}" type="datetimeFigureOut">
              <a:rPr lang="en-US" smtClean="0"/>
              <a:t>10/27/2013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4B8E0D-CF5E-4488-B0C5-1096F27E2CA2}" type="datetimeFigureOut">
              <a:rPr lang="en-US" smtClean="0"/>
              <a:t>10/27/2013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4B8E0D-CF5E-4488-B0C5-1096F27E2CA2}" type="datetimeFigureOut">
              <a:rPr lang="en-US" smtClean="0"/>
              <a:t>10/27/2013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E1B1D3-6773-4142-8FF5-64CF3C2932C6}"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AD4B8E0D-CF5E-4488-B0C5-1096F27E2CA2}" type="datetimeFigureOut">
              <a:rPr lang="en-US" smtClean="0"/>
              <a:t>10/27/2013</a:t>
            </a:fld>
            <a:endParaRPr lang="en-US"/>
          </a:p>
        </p:txBody>
      </p:sp>
      <p:sp>
        <p:nvSpPr>
          <p:cNvPr id="9" name="Slide Number Placeholder 8"/>
          <p:cNvSpPr>
            <a:spLocks noGrp="1"/>
          </p:cNvSpPr>
          <p:nvPr>
            <p:ph type="sldNum" sz="quarter" idx="11"/>
          </p:nvPr>
        </p:nvSpPr>
        <p:spPr/>
        <p:txBody>
          <a:bodyPr/>
          <a:lstStyle/>
          <a:p>
            <a:fld id="{9BE1B1D3-6773-4142-8FF5-64CF3C2932C6}"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4B8E0D-CF5E-4488-B0C5-1096F27E2CA2}" type="datetimeFigureOut">
              <a:rPr lang="en-US" smtClean="0"/>
              <a:t>10/27/2013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4B8E0D-CF5E-4488-B0C5-1096F27E2CA2}" type="datetimeFigureOut">
              <a:rPr lang="en-US" smtClean="0"/>
              <a:t>10/27/2013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E1B1D3-6773-4142-8FF5-64CF3C2932C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9BE1B1D3-6773-4142-8FF5-64CF3C2932C6}"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AD4B8E0D-CF5E-4488-B0C5-1096F27E2CA2}" type="datetimeFigureOut">
              <a:rPr lang="en-US" smtClean="0"/>
              <a:t>10/27/2013</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ro.wikipedia.org/wiki/Europa" TargetMode="External"/><Relationship Id="rId7" Type="http://schemas.openxmlformats.org/officeDocument/2006/relationships/hyperlink" Target="http://ro.wikipedia.org/wiki/Adolf_Hitler" TargetMode="External"/><Relationship Id="rId2" Type="http://schemas.openxmlformats.org/officeDocument/2006/relationships/hyperlink" Target="http://ro.wikipedia.org/wiki/Evrei" TargetMode="External"/><Relationship Id="rId1" Type="http://schemas.openxmlformats.org/officeDocument/2006/relationships/slideLayout" Target="../slideLayouts/slideLayout2.xml"/><Relationship Id="rId6" Type="http://schemas.openxmlformats.org/officeDocument/2006/relationships/hyperlink" Target="http://ro.wikipedia.org/wiki/Germania" TargetMode="External"/><Relationship Id="rId5" Type="http://schemas.openxmlformats.org/officeDocument/2006/relationships/hyperlink" Target="http://ro.wikipedia.org/wiki/NSDAP" TargetMode="External"/><Relationship Id="rId4" Type="http://schemas.openxmlformats.org/officeDocument/2006/relationships/hyperlink" Target="http://ro.wikipedia.org/wiki/Al_doilea_r%C4%83zboi_mondial"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16831"/>
            <a:ext cx="7772400" cy="2520281"/>
          </a:xfrm>
        </p:spPr>
        <p:txBody>
          <a:bodyPr>
            <a:normAutofit/>
          </a:bodyPr>
          <a:lstStyle/>
          <a:p>
            <a:r>
              <a:rPr lang="en-US" sz="7200" b="1" dirty="0" smtClean="0">
                <a:solidFill>
                  <a:schemeClr val="accent3">
                    <a:lumMod val="50000"/>
                  </a:schemeClr>
                </a:solidFill>
                <a:latin typeface="Times New Roman" panose="02020603050405020304" pitchFamily="18" charset="0"/>
                <a:cs typeface="Times New Roman" panose="02020603050405020304" pitchFamily="18" charset="0"/>
              </a:rPr>
              <a:t>HOLOCAUSTUL</a:t>
            </a:r>
            <a:endParaRPr lang="en-US" sz="7200" b="1" dirty="0">
              <a:solidFill>
                <a:schemeClr val="accent3">
                  <a:lumMod val="50000"/>
                </a:schemeClr>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539552" y="4653136"/>
            <a:ext cx="7848872" cy="985664"/>
          </a:xfrm>
        </p:spPr>
        <p:txBody>
          <a:bodyPr>
            <a:normAutofit/>
          </a:bodyPr>
          <a:lstStyle/>
          <a:p>
            <a:pPr algn="r"/>
            <a:r>
              <a:rPr lang="en-US" sz="4000" b="1" i="1" dirty="0" smtClean="0">
                <a:solidFill>
                  <a:srgbClr val="7030A0"/>
                </a:solidFill>
                <a:latin typeface="Times New Roman" panose="02020603050405020304" pitchFamily="18" charset="0"/>
                <a:cs typeface="Times New Roman" panose="02020603050405020304" pitchFamily="18" charset="0"/>
              </a:rPr>
              <a:t>Prof. IULIA CORESCHI</a:t>
            </a:r>
            <a:endParaRPr lang="en-US" sz="4000" b="1" i="1" dirty="0">
              <a:solidFill>
                <a:srgbClr val="7030A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4128" y="548680"/>
            <a:ext cx="2287313" cy="1584176"/>
          </a:xfrm>
          <a:prstGeom prst="rect">
            <a:avLst/>
          </a:prstGeom>
        </p:spPr>
      </p:pic>
    </p:spTree>
    <p:extLst>
      <p:ext uri="{BB962C8B-B14F-4D97-AF65-F5344CB8AC3E}">
        <p14:creationId xmlns:p14="http://schemas.microsoft.com/office/powerpoint/2010/main" val="13096289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764704"/>
            <a:ext cx="8064896" cy="5636096"/>
          </a:xfrm>
        </p:spPr>
        <p:txBody>
          <a:bodyPr/>
          <a:lstStyle/>
          <a:p>
            <a:pPr marL="114300" indent="0">
              <a:buNone/>
            </a:pPr>
            <a:r>
              <a:rPr lang="en-US" b="1" dirty="0" smtClean="0">
                <a:solidFill>
                  <a:srgbClr val="252525"/>
                </a:solidFill>
              </a:rPr>
              <a:t>	</a:t>
            </a:r>
            <a:r>
              <a:rPr lang="vi-VN" sz="3200" b="1" dirty="0" smtClean="0">
                <a:solidFill>
                  <a:srgbClr val="252525"/>
                </a:solidFill>
                <a:latin typeface="Times New Roman" panose="02020603050405020304" pitchFamily="18" charset="0"/>
                <a:cs typeface="Times New Roman" panose="02020603050405020304" pitchFamily="18" charset="0"/>
              </a:rPr>
              <a:t>Holocaust</a:t>
            </a:r>
            <a:r>
              <a:rPr lang="vi-VN" sz="3200" dirty="0" smtClean="0">
                <a:solidFill>
                  <a:srgbClr val="252525"/>
                </a:solidFill>
                <a:latin typeface="Times New Roman" panose="02020603050405020304" pitchFamily="18" charset="0"/>
                <a:cs typeface="Times New Roman" panose="02020603050405020304" pitchFamily="18" charset="0"/>
              </a:rPr>
              <a:t> este </a:t>
            </a:r>
            <a:r>
              <a:rPr lang="vi-VN" sz="3200" dirty="0">
                <a:solidFill>
                  <a:srgbClr val="252525"/>
                </a:solidFill>
                <a:latin typeface="Times New Roman" panose="02020603050405020304" pitchFamily="18" charset="0"/>
                <a:cs typeface="Times New Roman" panose="02020603050405020304" pitchFamily="18" charset="0"/>
              </a:rPr>
              <a:t>un termen utilizat în general pentru a descrie uciderea a aproximativ șase milioane de </a:t>
            </a:r>
            <a:r>
              <a:rPr lang="vi-VN" sz="3200" dirty="0">
                <a:solidFill>
                  <a:srgbClr val="0B0080"/>
                </a:solidFill>
                <a:latin typeface="Times New Roman" panose="02020603050405020304" pitchFamily="18" charset="0"/>
                <a:cs typeface="Times New Roman" panose="02020603050405020304" pitchFamily="18" charset="0"/>
                <a:hlinkClick r:id="rId2" tooltip="Evrei"/>
              </a:rPr>
              <a:t>evrei</a:t>
            </a:r>
            <a:r>
              <a:rPr lang="vi-VN" sz="3200" dirty="0">
                <a:solidFill>
                  <a:srgbClr val="252525"/>
                </a:solidFill>
                <a:latin typeface="Times New Roman" panose="02020603050405020304" pitchFamily="18" charset="0"/>
                <a:cs typeface="Times New Roman" panose="02020603050405020304" pitchFamily="18" charset="0"/>
              </a:rPr>
              <a:t>, de toate vârstele, marea lor majoritate din </a:t>
            </a:r>
            <a:r>
              <a:rPr lang="vi-VN" sz="3200" dirty="0">
                <a:solidFill>
                  <a:srgbClr val="0B0080"/>
                </a:solidFill>
                <a:latin typeface="Times New Roman" panose="02020603050405020304" pitchFamily="18" charset="0"/>
                <a:cs typeface="Times New Roman" panose="02020603050405020304" pitchFamily="18" charset="0"/>
                <a:hlinkClick r:id="rId3" tooltip="Europa"/>
              </a:rPr>
              <a:t>Europa</a:t>
            </a:r>
            <a:r>
              <a:rPr lang="vi-VN" sz="3200" dirty="0">
                <a:solidFill>
                  <a:srgbClr val="252525"/>
                </a:solidFill>
                <a:latin typeface="Times New Roman" panose="02020603050405020304" pitchFamily="18" charset="0"/>
                <a:cs typeface="Times New Roman" panose="02020603050405020304" pitchFamily="18" charset="0"/>
              </a:rPr>
              <a:t>, în timpul celui </a:t>
            </a:r>
            <a:r>
              <a:rPr lang="vi-VN" sz="3200" dirty="0" smtClean="0">
                <a:solidFill>
                  <a:srgbClr val="252525"/>
                </a:solidFill>
                <a:latin typeface="Times New Roman" panose="02020603050405020304" pitchFamily="18" charset="0"/>
                <a:cs typeface="Times New Roman" panose="02020603050405020304" pitchFamily="18" charset="0"/>
              </a:rPr>
              <a:t>de</a:t>
            </a:r>
            <a:r>
              <a:rPr lang="en-US" sz="3200" dirty="0" smtClean="0">
                <a:solidFill>
                  <a:srgbClr val="252525"/>
                </a:solidFill>
                <a:latin typeface="Times New Roman" panose="02020603050405020304" pitchFamily="18" charset="0"/>
                <a:cs typeface="Times New Roman" panose="02020603050405020304" pitchFamily="18" charset="0"/>
              </a:rPr>
              <a:t> </a:t>
            </a:r>
            <a:r>
              <a:rPr lang="en-US" sz="3200" dirty="0" smtClean="0">
                <a:solidFill>
                  <a:srgbClr val="0B0080"/>
                </a:solidFill>
                <a:latin typeface="Times New Roman" panose="02020603050405020304" pitchFamily="18" charset="0"/>
                <a:cs typeface="Times New Roman" panose="02020603050405020304" pitchFamily="18" charset="0"/>
                <a:hlinkClick r:id="rId4" tooltip="Al doilea război mondial"/>
              </a:rPr>
              <a:t>Al </a:t>
            </a:r>
            <a:r>
              <a:rPr lang="en-US" sz="3200" dirty="0" smtClean="0">
                <a:solidFill>
                  <a:srgbClr val="0B0080"/>
                </a:solidFill>
                <a:latin typeface="Times New Roman" panose="02020603050405020304" pitchFamily="18" charset="0"/>
                <a:cs typeface="Times New Roman" panose="02020603050405020304" pitchFamily="18" charset="0"/>
                <a:hlinkClick r:id="rId4" tooltip="Al doilea război mondial"/>
              </a:rPr>
              <a:t>D</a:t>
            </a:r>
            <a:r>
              <a:rPr lang="vi-VN" sz="3200" dirty="0" smtClean="0">
                <a:solidFill>
                  <a:srgbClr val="0B0080"/>
                </a:solidFill>
                <a:latin typeface="Times New Roman" panose="02020603050405020304" pitchFamily="18" charset="0"/>
                <a:cs typeface="Times New Roman" panose="02020603050405020304" pitchFamily="18" charset="0"/>
                <a:hlinkClick r:id="rId4" tooltip="Al doilea război mondial"/>
              </a:rPr>
              <a:t>oilea </a:t>
            </a:r>
            <a:r>
              <a:rPr lang="en-US" sz="3200" dirty="0" smtClean="0">
                <a:solidFill>
                  <a:srgbClr val="0B0080"/>
                </a:solidFill>
                <a:latin typeface="Times New Roman" panose="02020603050405020304" pitchFamily="18" charset="0"/>
                <a:cs typeface="Times New Roman" panose="02020603050405020304" pitchFamily="18" charset="0"/>
                <a:hlinkClick r:id="rId4" tooltip="Al doilea război mondial"/>
              </a:rPr>
              <a:t>R</a:t>
            </a:r>
            <a:r>
              <a:rPr lang="vi-VN" sz="3200" dirty="0" smtClean="0">
                <a:solidFill>
                  <a:srgbClr val="0B0080"/>
                </a:solidFill>
                <a:latin typeface="Times New Roman" panose="02020603050405020304" pitchFamily="18" charset="0"/>
                <a:cs typeface="Times New Roman" panose="02020603050405020304" pitchFamily="18" charset="0"/>
                <a:hlinkClick r:id="rId4" tooltip="Al doilea război mondial"/>
              </a:rPr>
              <a:t>ăzboi </a:t>
            </a:r>
            <a:r>
              <a:rPr lang="en-US" sz="3200" dirty="0">
                <a:solidFill>
                  <a:srgbClr val="0B0080"/>
                </a:solidFill>
                <a:latin typeface="Times New Roman" panose="02020603050405020304" pitchFamily="18" charset="0"/>
                <a:cs typeface="Times New Roman" panose="02020603050405020304" pitchFamily="18" charset="0"/>
                <a:hlinkClick r:id="rId4" tooltip="Al doilea război mondial"/>
              </a:rPr>
              <a:t>M</a:t>
            </a:r>
            <a:r>
              <a:rPr lang="vi-VN" sz="3200" dirty="0" smtClean="0">
                <a:solidFill>
                  <a:srgbClr val="0B0080"/>
                </a:solidFill>
                <a:latin typeface="Times New Roman" panose="02020603050405020304" pitchFamily="18" charset="0"/>
                <a:cs typeface="Times New Roman" panose="02020603050405020304" pitchFamily="18" charset="0"/>
                <a:hlinkClick r:id="rId4" tooltip="Al doilea război mondial"/>
              </a:rPr>
              <a:t>ondial</a:t>
            </a:r>
            <a:r>
              <a:rPr lang="vi-VN" sz="3200" dirty="0">
                <a:solidFill>
                  <a:srgbClr val="252525"/>
                </a:solidFill>
                <a:latin typeface="Times New Roman" panose="02020603050405020304" pitchFamily="18" charset="0"/>
                <a:cs typeface="Times New Roman" panose="02020603050405020304" pitchFamily="18" charset="0"/>
              </a:rPr>
              <a:t>, ca parte din „soluția finală a problemei evreiești”, programul de exterminare a evreilor, plănuit și executat de regimul </a:t>
            </a:r>
            <a:r>
              <a:rPr lang="vi-VN" sz="3200" dirty="0">
                <a:solidFill>
                  <a:srgbClr val="0B0080"/>
                </a:solidFill>
                <a:latin typeface="Times New Roman" panose="02020603050405020304" pitchFamily="18" charset="0"/>
                <a:cs typeface="Times New Roman" panose="02020603050405020304" pitchFamily="18" charset="0"/>
                <a:hlinkClick r:id="rId5" tooltip="NSDAP"/>
              </a:rPr>
              <a:t>național-socialist</a:t>
            </a:r>
            <a:r>
              <a:rPr lang="vi-VN" sz="3200" dirty="0">
                <a:solidFill>
                  <a:srgbClr val="252525"/>
                </a:solidFill>
                <a:latin typeface="Times New Roman" panose="02020603050405020304" pitchFamily="18" charset="0"/>
                <a:cs typeface="Times New Roman" panose="02020603050405020304" pitchFamily="18" charset="0"/>
              </a:rPr>
              <a:t> din </a:t>
            </a:r>
            <a:r>
              <a:rPr lang="vi-VN" sz="3200" dirty="0">
                <a:solidFill>
                  <a:srgbClr val="0B0080"/>
                </a:solidFill>
                <a:latin typeface="Times New Roman" panose="02020603050405020304" pitchFamily="18" charset="0"/>
                <a:cs typeface="Times New Roman" panose="02020603050405020304" pitchFamily="18" charset="0"/>
                <a:hlinkClick r:id="rId6" tooltip="Germania"/>
              </a:rPr>
              <a:t>Germania</a:t>
            </a:r>
            <a:r>
              <a:rPr lang="vi-VN" sz="3200" dirty="0">
                <a:solidFill>
                  <a:srgbClr val="252525"/>
                </a:solidFill>
                <a:latin typeface="Times New Roman" panose="02020603050405020304" pitchFamily="18" charset="0"/>
                <a:cs typeface="Times New Roman" panose="02020603050405020304" pitchFamily="18" charset="0"/>
              </a:rPr>
              <a:t>, condus de </a:t>
            </a:r>
            <a:r>
              <a:rPr lang="vi-VN" sz="3200" dirty="0">
                <a:solidFill>
                  <a:srgbClr val="0B0080"/>
                </a:solidFill>
                <a:latin typeface="Times New Roman" panose="02020603050405020304" pitchFamily="18" charset="0"/>
                <a:cs typeface="Times New Roman" panose="02020603050405020304" pitchFamily="18" charset="0"/>
                <a:hlinkClick r:id="rId7" tooltip="Adolf Hitler"/>
              </a:rPr>
              <a:t>Adolf Hitler</a:t>
            </a:r>
            <a:r>
              <a:rPr lang="vi-VN" sz="3200" dirty="0">
                <a:solidFill>
                  <a:srgbClr val="252525"/>
                </a:solidFill>
                <a:latin typeface="Times New Roman" panose="02020603050405020304" pitchFamily="18" charset="0"/>
                <a:cs typeface="Times New Roman" panose="02020603050405020304" pitchFamily="18" charset="0"/>
              </a:rPr>
              <a:t>.</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44579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9672" y="1340768"/>
            <a:ext cx="5832648" cy="3564607"/>
          </a:xfrm>
        </p:spPr>
      </p:pic>
    </p:spTree>
    <p:extLst>
      <p:ext uri="{BB962C8B-B14F-4D97-AF65-F5344CB8AC3E}">
        <p14:creationId xmlns:p14="http://schemas.microsoft.com/office/powerpoint/2010/main" val="32653669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92696"/>
            <a:ext cx="7931224" cy="5708104"/>
          </a:xfrm>
        </p:spPr>
        <p:txBody>
          <a:bodyPr/>
          <a:lstStyle/>
          <a:p>
            <a:pPr marL="114300" indent="0">
              <a:buNone/>
            </a:pPr>
            <a:r>
              <a:rPr lang="en-US" dirty="0" smtClean="0">
                <a:solidFill>
                  <a:srgbClr val="222222"/>
                </a:solidFill>
                <a:latin typeface="arial"/>
              </a:rPr>
              <a:t>	</a:t>
            </a:r>
            <a:r>
              <a:rPr lang="vi-VN" sz="3000" dirty="0" smtClean="0">
                <a:solidFill>
                  <a:srgbClr val="222222"/>
                </a:solidFill>
                <a:latin typeface="+mj-lt"/>
              </a:rPr>
              <a:t>Adolf </a:t>
            </a:r>
            <a:r>
              <a:rPr lang="vi-VN" sz="3000" dirty="0">
                <a:solidFill>
                  <a:srgbClr val="222222"/>
                </a:solidFill>
                <a:latin typeface="+mj-lt"/>
              </a:rPr>
              <a:t>Hitler nu este considerat responsabil doar pentru izbucnirea celui de Al Doilea Război Mondial, ci şi pentru uciderea a aproximativ șase milioane de evrei. Procesul de exterminare a populaţiei evreieşti a depăşit însă graniţele Germaniei naziste. </a:t>
            </a:r>
            <a:endParaRPr lang="en-US" sz="3000" dirty="0" smtClean="0">
              <a:solidFill>
                <a:srgbClr val="222222"/>
              </a:solidFill>
              <a:latin typeface="+mj-lt"/>
            </a:endParaRPr>
          </a:p>
          <a:p>
            <a:pPr marL="114300" indent="0">
              <a:buNone/>
            </a:pPr>
            <a:r>
              <a:rPr lang="en-US" sz="3000" dirty="0">
                <a:solidFill>
                  <a:srgbClr val="222222"/>
                </a:solidFill>
                <a:latin typeface="+mj-lt"/>
              </a:rPr>
              <a:t>	</a:t>
            </a:r>
            <a:r>
              <a:rPr lang="vi-VN" sz="3000" dirty="0" smtClean="0">
                <a:solidFill>
                  <a:srgbClr val="222222"/>
                </a:solidFill>
                <a:latin typeface="+mj-lt"/>
              </a:rPr>
              <a:t>România</a:t>
            </a:r>
            <a:r>
              <a:rPr lang="vi-VN" sz="3000" dirty="0">
                <a:solidFill>
                  <a:srgbClr val="222222"/>
                </a:solidFill>
                <a:latin typeface="+mj-lt"/>
              </a:rPr>
              <a:t>, intrată în război ca stat aliat al Germaniei, a aplicat propriile politici împotriva evreilor. Între anii 1939 și 1944 aproximativ 300.000 de evrei îşi pierd viaţa în urma genocidului organizat de autorităţile române.</a:t>
            </a:r>
          </a:p>
          <a:p>
            <a:endParaRPr lang="en-US" dirty="0"/>
          </a:p>
        </p:txBody>
      </p:sp>
    </p:spTree>
    <p:extLst>
      <p:ext uri="{BB962C8B-B14F-4D97-AF65-F5344CB8AC3E}">
        <p14:creationId xmlns:p14="http://schemas.microsoft.com/office/powerpoint/2010/main" val="41045282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7620000" cy="6120680"/>
          </a:xfrm>
        </p:spPr>
        <p:txBody>
          <a:bodyPr>
            <a:normAutofit fontScale="92500" lnSpcReduction="10000"/>
          </a:bodyPr>
          <a:lstStyle/>
          <a:p>
            <a:pPr marL="114300" indent="0">
              <a:buNone/>
            </a:pPr>
            <a:r>
              <a:rPr lang="en-US" dirty="0" smtClean="0">
                <a:solidFill>
                  <a:srgbClr val="333333"/>
                </a:solidFill>
                <a:latin typeface="arial"/>
              </a:rPr>
              <a:t>	</a:t>
            </a:r>
            <a:r>
              <a:rPr lang="vi-VN" sz="3200" dirty="0" smtClean="0">
                <a:solidFill>
                  <a:srgbClr val="333333"/>
                </a:solidFill>
                <a:latin typeface="+mj-lt"/>
              </a:rPr>
              <a:t>Sub </a:t>
            </a:r>
            <a:r>
              <a:rPr lang="vi-VN" sz="3200" dirty="0">
                <a:solidFill>
                  <a:srgbClr val="333333"/>
                </a:solidFill>
                <a:latin typeface="+mj-lt"/>
              </a:rPr>
              <a:t>conducerea regelui Carol al II-lea, a legionarilor şi a mareşalului Ion Antonescu, populaţia evreiască de pe teritoriul României este treptat exclusă din viaţa politică, economică şi culturală, pentru ca apoi să devină victimă a deportărilor şi </a:t>
            </a:r>
            <a:r>
              <a:rPr lang="vi-VN" sz="3200" dirty="0" smtClean="0">
                <a:solidFill>
                  <a:srgbClr val="333333"/>
                </a:solidFill>
                <a:latin typeface="+mj-lt"/>
              </a:rPr>
              <a:t>uciderilor </a:t>
            </a:r>
            <a:r>
              <a:rPr lang="vi-VN" sz="3200" dirty="0">
                <a:solidFill>
                  <a:srgbClr val="333333"/>
                </a:solidFill>
                <a:latin typeface="+mj-lt"/>
              </a:rPr>
              <a:t>în masă</a:t>
            </a:r>
            <a:r>
              <a:rPr lang="vi-VN" sz="3200" dirty="0" smtClean="0">
                <a:solidFill>
                  <a:srgbClr val="333333"/>
                </a:solidFill>
                <a:latin typeface="+mj-lt"/>
              </a:rPr>
              <a:t>.</a:t>
            </a:r>
            <a:endParaRPr lang="en-US" sz="3200" dirty="0" smtClean="0">
              <a:solidFill>
                <a:srgbClr val="333333"/>
              </a:solidFill>
              <a:latin typeface="+mj-lt"/>
            </a:endParaRPr>
          </a:p>
          <a:p>
            <a:pPr marL="114300" indent="0">
              <a:buNone/>
            </a:pPr>
            <a:r>
              <a:rPr lang="en-US" sz="3200" b="1" dirty="0" smtClean="0">
                <a:solidFill>
                  <a:srgbClr val="333333"/>
                </a:solidFill>
                <a:latin typeface="+mj-lt"/>
              </a:rPr>
              <a:t>	</a:t>
            </a:r>
            <a:r>
              <a:rPr lang="vi-VN" sz="3200" b="1" dirty="0" smtClean="0">
                <a:solidFill>
                  <a:srgbClr val="333333"/>
                </a:solidFill>
                <a:latin typeface="+mj-lt"/>
              </a:rPr>
              <a:t>Antisemitismul </a:t>
            </a:r>
            <a:r>
              <a:rPr lang="vi-VN" sz="3200" b="1" dirty="0">
                <a:solidFill>
                  <a:srgbClr val="333333"/>
                </a:solidFill>
                <a:latin typeface="+mj-lt"/>
              </a:rPr>
              <a:t>în România devine politică de stat începând cu anul 1938</a:t>
            </a:r>
            <a:r>
              <a:rPr lang="vi-VN" sz="3200" dirty="0">
                <a:solidFill>
                  <a:srgbClr val="333333"/>
                </a:solidFill>
                <a:latin typeface="+mj-lt"/>
              </a:rPr>
              <a:t>, odată cu primele legi date împotriva populaţiei evreieşti. Primul decret - lege care stabileşte statutul juridic al evreilor din România - este dat de Carol al II-lea. Prin lege li se interzice evreilor să practice comerţul, să închirieze spaţii comerciale, să ocupe funcţii </a:t>
            </a:r>
            <a:r>
              <a:rPr lang="vi-VN" sz="3200" dirty="0" smtClean="0">
                <a:solidFill>
                  <a:srgbClr val="333333"/>
                </a:solidFill>
                <a:latin typeface="+mj-lt"/>
              </a:rPr>
              <a:t>publice</a:t>
            </a:r>
            <a:r>
              <a:rPr lang="en-US" sz="3200" dirty="0" smtClean="0">
                <a:solidFill>
                  <a:srgbClr val="333333"/>
                </a:solidFill>
                <a:latin typeface="+mj-lt"/>
              </a:rPr>
              <a:t>.</a:t>
            </a:r>
            <a:endParaRPr lang="en-US" sz="3200" dirty="0">
              <a:latin typeface="+mj-lt"/>
            </a:endParaRPr>
          </a:p>
        </p:txBody>
      </p:sp>
    </p:spTree>
    <p:extLst>
      <p:ext uri="{BB962C8B-B14F-4D97-AF65-F5344CB8AC3E}">
        <p14:creationId xmlns:p14="http://schemas.microsoft.com/office/powerpoint/2010/main" val="23796837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7620000" cy="5996136"/>
          </a:xfrm>
        </p:spPr>
        <p:txBody>
          <a:bodyPr>
            <a:normAutofit lnSpcReduction="10000"/>
          </a:bodyPr>
          <a:lstStyle/>
          <a:p>
            <a:pPr marL="114300" indent="0" algn="just">
              <a:buNone/>
            </a:pPr>
            <a:r>
              <a:rPr lang="en-US" sz="2400" dirty="0" smtClean="0">
                <a:solidFill>
                  <a:srgbClr val="333333"/>
                </a:solidFill>
                <a:latin typeface="arial"/>
              </a:rPr>
              <a:t>	</a:t>
            </a:r>
            <a:r>
              <a:rPr lang="vi-VN" sz="3200" dirty="0" smtClean="0">
                <a:solidFill>
                  <a:srgbClr val="333333"/>
                </a:solidFill>
                <a:latin typeface="+mj-lt"/>
              </a:rPr>
              <a:t>Evreii </a:t>
            </a:r>
            <a:r>
              <a:rPr lang="vi-VN" sz="3200" dirty="0">
                <a:solidFill>
                  <a:srgbClr val="333333"/>
                </a:solidFill>
                <a:latin typeface="+mj-lt"/>
              </a:rPr>
              <a:t>ajung în Principatele Române încă din secolul al XVI-lea, atraşi de privilegiile acordate de domnitorii români interesaţi să dezvolte comerţul. Cei mai mulţi veneau din Polonia şi Rusia. În Bucureşti, comunitatea evreiască era una extrem de diversificată, formată din croitori, ingineri, comercianţi, medici şi vopsitori. Odată cu unirea Principatelor, cu obţinerea independenţei şi formarea României Mari, autorităţile române doresc o clasă mijlocie formată din români şi nu din minorităţi.</a:t>
            </a:r>
          </a:p>
          <a:p>
            <a:pPr marL="114300" indent="0" algn="just">
              <a:buNone/>
            </a:pPr>
            <a:r>
              <a:rPr lang="en-US" sz="2800" dirty="0" smtClean="0">
                <a:solidFill>
                  <a:srgbClr val="333333"/>
                </a:solidFill>
                <a:latin typeface="+mj-lt"/>
              </a:rPr>
              <a:t>	</a:t>
            </a:r>
            <a:endParaRPr lang="en-US" dirty="0"/>
          </a:p>
        </p:txBody>
      </p:sp>
    </p:spTree>
    <p:extLst>
      <p:ext uri="{BB962C8B-B14F-4D97-AF65-F5344CB8AC3E}">
        <p14:creationId xmlns:p14="http://schemas.microsoft.com/office/powerpoint/2010/main" val="3331825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80728"/>
            <a:ext cx="7620000" cy="5420072"/>
          </a:xfrm>
        </p:spPr>
        <p:txBody>
          <a:bodyPr/>
          <a:lstStyle/>
          <a:p>
            <a:pPr marL="114300" lvl="0" indent="0" algn="just">
              <a:buClr>
                <a:srgbClr val="A9A57C"/>
              </a:buClr>
              <a:buNone/>
            </a:pPr>
            <a:r>
              <a:rPr lang="en-US" sz="2800" dirty="0" smtClean="0">
                <a:solidFill>
                  <a:srgbClr val="333333"/>
                </a:solidFill>
                <a:latin typeface="Times New Roman"/>
              </a:rPr>
              <a:t>	</a:t>
            </a:r>
            <a:r>
              <a:rPr lang="vi-VN" sz="3600" dirty="0" smtClean="0">
                <a:solidFill>
                  <a:srgbClr val="333333"/>
                </a:solidFill>
                <a:latin typeface="Times New Roman"/>
              </a:rPr>
              <a:t>„</a:t>
            </a:r>
            <a:r>
              <a:rPr lang="vi-VN" sz="3200" dirty="0" smtClean="0">
                <a:solidFill>
                  <a:srgbClr val="333333"/>
                </a:solidFill>
                <a:latin typeface="Times New Roman"/>
              </a:rPr>
              <a:t>Evreii </a:t>
            </a:r>
            <a:r>
              <a:rPr lang="vi-VN" sz="3200" dirty="0">
                <a:solidFill>
                  <a:srgbClr val="333333"/>
                </a:solidFill>
                <a:latin typeface="Times New Roman"/>
              </a:rPr>
              <a:t>erau o populație eminamente urbană și ei ocupau câteva din profesiile care țin de modernitate. Studenții evrei sunt foarte numeroși și românii percep o situație de competiție extraordinară”, explică Adrian Cioflâncă, istoric.</a:t>
            </a:r>
          </a:p>
        </p:txBody>
      </p:sp>
    </p:spTree>
    <p:extLst>
      <p:ext uri="{BB962C8B-B14F-4D97-AF65-F5344CB8AC3E}">
        <p14:creationId xmlns:p14="http://schemas.microsoft.com/office/powerpoint/2010/main" val="25813708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19672" y="1196752"/>
            <a:ext cx="5976664" cy="4233471"/>
          </a:xfrm>
        </p:spPr>
      </p:pic>
    </p:spTree>
    <p:extLst>
      <p:ext uri="{BB962C8B-B14F-4D97-AF65-F5344CB8AC3E}">
        <p14:creationId xmlns:p14="http://schemas.microsoft.com/office/powerpoint/2010/main" val="7281439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908721"/>
            <a:ext cx="7416824" cy="4902324"/>
          </a:xfrm>
        </p:spPr>
      </p:pic>
    </p:spTree>
    <p:extLst>
      <p:ext uri="{BB962C8B-B14F-4D97-AF65-F5344CB8AC3E}">
        <p14:creationId xmlns:p14="http://schemas.microsoft.com/office/powerpoint/2010/main" val="107883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043608" y="908720"/>
            <a:ext cx="6624736" cy="4608512"/>
          </a:xfrm>
        </p:spPr>
      </p:pic>
    </p:spTree>
    <p:extLst>
      <p:ext uri="{BB962C8B-B14F-4D97-AF65-F5344CB8AC3E}">
        <p14:creationId xmlns:p14="http://schemas.microsoft.com/office/powerpoint/2010/main" val="423653505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59632" y="1196752"/>
            <a:ext cx="6640215" cy="3997915"/>
          </a:xfrm>
        </p:spPr>
      </p:pic>
    </p:spTree>
    <p:extLst>
      <p:ext uri="{BB962C8B-B14F-4D97-AF65-F5344CB8AC3E}">
        <p14:creationId xmlns:p14="http://schemas.microsoft.com/office/powerpoint/2010/main" val="5583601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115616" y="1052736"/>
            <a:ext cx="6624736" cy="4392488"/>
          </a:xfrm>
        </p:spPr>
      </p:pic>
    </p:spTree>
    <p:extLst>
      <p:ext uri="{BB962C8B-B14F-4D97-AF65-F5344CB8AC3E}">
        <p14:creationId xmlns:p14="http://schemas.microsoft.com/office/powerpoint/2010/main" val="21408468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5616" y="1052736"/>
            <a:ext cx="6552728" cy="4032448"/>
          </a:xfrm>
        </p:spPr>
      </p:pic>
    </p:spTree>
    <p:extLst>
      <p:ext uri="{BB962C8B-B14F-4D97-AF65-F5344CB8AC3E}">
        <p14:creationId xmlns:p14="http://schemas.microsoft.com/office/powerpoint/2010/main" val="42838702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3648" y="1484784"/>
            <a:ext cx="5760640" cy="3816424"/>
          </a:xfrm>
        </p:spPr>
      </p:pic>
    </p:spTree>
    <p:extLst>
      <p:ext uri="{BB962C8B-B14F-4D97-AF65-F5344CB8AC3E}">
        <p14:creationId xmlns:p14="http://schemas.microsoft.com/office/powerpoint/2010/main" val="30509178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63688" y="1340768"/>
            <a:ext cx="5472608" cy="4104456"/>
          </a:xfrm>
        </p:spPr>
      </p:pic>
    </p:spTree>
    <p:extLst>
      <p:ext uri="{BB962C8B-B14F-4D97-AF65-F5344CB8AC3E}">
        <p14:creationId xmlns:p14="http://schemas.microsoft.com/office/powerpoint/2010/main" val="135166792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47</TotalTime>
  <Words>5</Words>
  <Application>Microsoft Office PowerPoint</Application>
  <PresentationFormat>On-screen Show (4:3)</PresentationFormat>
  <Paragraphs>10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Adjacency</vt:lpstr>
      <vt:lpstr>HOLOCAUSTUL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HOLOCAUSTUL</dc:title>
  <dc:creator>Iulia Coreschi</dc:creator>
  <cp:lastModifiedBy>Iulia Coreschi</cp:lastModifiedBy>
  <cp:revision>9</cp:revision>
  <dcterms:created xsi:type="dcterms:W3CDTF">2013-10-25T17:12:53Z</dcterms:created>
  <dcterms:modified xsi:type="dcterms:W3CDTF">2013-10-27T15:19:00Z</dcterms:modified>
</cp:coreProperties>
</file>