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1" r:id="rId6"/>
    <p:sldId id="270" r:id="rId7"/>
    <p:sldId id="262" r:id="rId8"/>
    <p:sldId id="264" r:id="rId9"/>
    <p:sldId id="260" r:id="rId10"/>
    <p:sldId id="267"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96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87C2D7D7-F1C4-4353-BC21-4F4CADABC390}" type="datetimeFigureOut">
              <a:rPr lang="en-US"/>
              <a:pPr>
                <a:defRPr/>
              </a:pPr>
              <a:t>10/4/2012</a:t>
            </a:fld>
            <a:endParaRPr lang="en-US" dirty="0"/>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F67888E8-D8F5-4132-B0F7-59B861732BC7}"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CC750C5-B602-4C55-B347-CD005EBD4EA0}" type="datetimeFigureOut">
              <a:rPr lang="en-US"/>
              <a:pPr>
                <a:defRPr/>
              </a:pPr>
              <a:t>10/4/2012</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0903D5E-479A-476E-9E3A-8B4FF5F5EAB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C409043-D82D-449D-8D71-F6EE9316AC0F}" type="datetimeFigureOut">
              <a:rPr lang="en-US"/>
              <a:pPr>
                <a:defRPr/>
              </a:pPr>
              <a:t>10/4/2012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5D92A4-327E-4FF2-9220-93B7BB2F9E7D}"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05C30C85-9231-4B62-BCE5-12638AE7CA2D}" type="datetimeFigureOut">
              <a:rPr lang="en-US"/>
              <a:pPr>
                <a:defRPr/>
              </a:pPr>
              <a:t>10/4/2012</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4C90D374-9892-43DD-A283-76118D858035}"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49C89ECF-FBC1-43AF-9BD9-E84F958BAAFC}" type="datetimeFigureOut">
              <a:rPr lang="en-US"/>
              <a:pPr>
                <a:defRPr/>
              </a:pPr>
              <a:t>10/4/2012</a:t>
            </a:fld>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1EEEEAD0-19B3-4C4D-9724-9B1AD38C9AEA}"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7107299-EB3D-4190-8579-E51E873336D8}" type="datetimeFigureOut">
              <a:rPr lang="en-US"/>
              <a:pPr>
                <a:defRPr/>
              </a:pPr>
              <a:t>10/4/2012</a:t>
            </a:fld>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AD850A41-E14E-4AE6-BA56-507CD11D7DE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FD7F0BDD-E79C-4C46-B1C4-78B75A819401}" type="datetimeFigureOut">
              <a:rPr lang="en-US"/>
              <a:pPr>
                <a:defRPr/>
              </a:pPr>
              <a:t>10/4/2012</a:t>
            </a:fld>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B52F4B28-66DA-48A8-AA05-5411DC884982}"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1CAD0539-1305-4B31-AF54-495954E4A1B4}" type="datetimeFigureOut">
              <a:rPr lang="en-US"/>
              <a:pPr>
                <a:defRPr/>
              </a:pPr>
              <a:t>10/4/2012</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15FDC365-66FF-44FC-AE57-2CEB9E287EC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7567C0E9-F906-4D29-B4D7-CA9C25431C45}" type="datetimeFigureOut">
              <a:rPr lang="en-US"/>
              <a:pPr>
                <a:defRPr/>
              </a:pPr>
              <a:t>10/4/2012</a:t>
            </a:fld>
            <a:endParaRPr lang="en-US" dirty="0"/>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EFA753DC-A7F1-40D5-A987-9FEF5A99AFE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BA02A1C-D9DA-4E3D-8F92-ABC0F939A900}" type="datetimeFigureOut">
              <a:rPr lang="en-US"/>
              <a:pPr>
                <a:defRPr/>
              </a:pPr>
              <a:t>10/4/2012</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50BDF69-AD75-4529-BF36-D05DF721AE6C}"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21DA96BD-1EF3-468E-B5F9-ED2B2A974CCF}" type="datetimeFigureOut">
              <a:rPr lang="en-US"/>
              <a:pPr>
                <a:defRPr/>
              </a:pPr>
              <a:t>10/4/2012</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EA12664F-79D2-4FD8-BDB8-30D1514E9FE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875FD6A6-0466-46CE-8D5C-730EEDDF2177}" type="datetimeFigureOut">
              <a:rPr lang="en-US"/>
              <a:pPr>
                <a:defRPr/>
              </a:pPr>
              <a:t>10/4/2012</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dirty="0">
                <a:solidFill>
                  <a:schemeClr val="tx2">
                    <a:shade val="90000"/>
                  </a:schemeClr>
                </a:solidFill>
                <a:latin typeface="+mn-lt"/>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DC2B88B4-A445-44FE-9199-AE9D9FC79C4B}" type="slidenum">
              <a:rPr lang="en-US"/>
              <a:pPr>
                <a:defRPr/>
              </a:pPr>
              <a:t>‹#›</a:t>
            </a:fld>
            <a:endParaRPr lang="en-US" dirty="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732" r:id="rId1"/>
    <p:sldLayoutId id="2147483724" r:id="rId2"/>
    <p:sldLayoutId id="2147483733" r:id="rId3"/>
    <p:sldLayoutId id="2147483725" r:id="rId4"/>
    <p:sldLayoutId id="2147483726" r:id="rId5"/>
    <p:sldLayoutId id="2147483727" r:id="rId6"/>
    <p:sldLayoutId id="2147483728" r:id="rId7"/>
    <p:sldLayoutId id="2147483729" r:id="rId8"/>
    <p:sldLayoutId id="2147483734" r:id="rId9"/>
    <p:sldLayoutId id="2147483730" r:id="rId10"/>
    <p:sldLayoutId id="2147483731"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8229600" cy="1036638"/>
          </a:xfrm>
        </p:spPr>
        <p:txBody>
          <a:bodyPr>
            <a:normAutofit fontScale="90000"/>
          </a:bodyPr>
          <a:lstStyle/>
          <a:p>
            <a:pPr fontAlgn="auto">
              <a:spcAft>
                <a:spcPts val="0"/>
              </a:spcAft>
              <a:defRPr/>
            </a:pPr>
            <a:r>
              <a:rPr lang="en-US" dirty="0" smtClean="0"/>
              <a:t/>
            </a:r>
            <a:br>
              <a:rPr lang="en-US" dirty="0" smtClean="0"/>
            </a:br>
            <a:r>
              <a:rPr lang="en-US" b="1" dirty="0" err="1" smtClean="0">
                <a:latin typeface="Algerian" pitchFamily="82" charset="0"/>
              </a:rPr>
              <a:t>Ce</a:t>
            </a:r>
            <a:r>
              <a:rPr lang="en-US" b="1" dirty="0" smtClean="0">
                <a:latin typeface="Algerian" pitchFamily="82" charset="0"/>
              </a:rPr>
              <a:t> </a:t>
            </a:r>
            <a:r>
              <a:rPr lang="en-US" b="1" dirty="0" err="1" smtClean="0">
                <a:latin typeface="Algerian" pitchFamily="82" charset="0"/>
              </a:rPr>
              <a:t>este</a:t>
            </a:r>
            <a:r>
              <a:rPr lang="en-US" b="1" dirty="0" smtClean="0">
                <a:latin typeface="Algerian" pitchFamily="82" charset="0"/>
              </a:rPr>
              <a:t> Comenius?</a:t>
            </a:r>
            <a:br>
              <a:rPr lang="en-US" b="1" dirty="0" smtClean="0">
                <a:latin typeface="Algerian" pitchFamily="82" charset="0"/>
              </a:rPr>
            </a:br>
            <a:endParaRPr lang="en-US" b="1" dirty="0">
              <a:latin typeface="Algerian" pitchFamily="82" charset="0"/>
            </a:endParaRPr>
          </a:p>
        </p:txBody>
      </p:sp>
      <p:sp>
        <p:nvSpPr>
          <p:cNvPr id="3" name="Subtitle 2"/>
          <p:cNvSpPr>
            <a:spLocks noGrp="1"/>
          </p:cNvSpPr>
          <p:nvPr>
            <p:ph idx="1"/>
          </p:nvPr>
        </p:nvSpPr>
        <p:spPr/>
        <p:txBody>
          <a:bodyPr>
            <a:normAutofit/>
          </a:bodyPr>
          <a:lstStyle/>
          <a:p>
            <a:pPr>
              <a:lnSpc>
                <a:spcPct val="90000"/>
              </a:lnSpc>
            </a:pPr>
            <a:r>
              <a:rPr lang="en-US" sz="2400" i="1" smtClean="0">
                <a:latin typeface="Algerian" pitchFamily="82" charset="0"/>
              </a:rPr>
              <a:t>Comenius este prima componenta a Programului de Invatare pe Tot Parcursul Vietii. Se adreseaza institutiilor de invatamant preuniversitar de stat si private (de la gradinite la scoli postliceale) si tuturor membrilor comunitatii educationale care isi desfasoara activitatea in acest sector</a:t>
            </a:r>
            <a:r>
              <a:rPr lang="en-US" sz="2400" smtClean="0">
                <a:latin typeface="Algerian" pitchFamily="82" charset="0"/>
              </a:rPr>
              <a:t>.</a:t>
            </a:r>
          </a:p>
          <a:p>
            <a:pPr>
              <a:lnSpc>
                <a:spcPct val="90000"/>
              </a:lnSpc>
            </a:pPr>
            <a:endParaRPr lang="en-US" sz="2400" smtClean="0">
              <a:latin typeface="Algerian" pitchFamily="82" charset="0"/>
            </a:endParaRPr>
          </a:p>
          <a:p>
            <a:pPr>
              <a:lnSpc>
                <a:spcPct val="90000"/>
              </a:lnSpc>
            </a:pPr>
            <a:r>
              <a:rPr lang="it-IT" sz="2400" b="1" smtClean="0">
                <a:latin typeface="Algerian" pitchFamily="82" charset="0"/>
              </a:rPr>
              <a:t>Comenius urmareste:</a:t>
            </a:r>
          </a:p>
          <a:p>
            <a:pPr>
              <a:lnSpc>
                <a:spcPct val="90000"/>
              </a:lnSpc>
            </a:pPr>
            <a:r>
              <a:rPr lang="it-IT" sz="2400" i="1" smtClean="0">
                <a:latin typeface="Algerian" pitchFamily="82" charset="0"/>
              </a:rPr>
              <a:t>Dezvoltarea cunoasterii si intelegerii diversitatii culturale si lingvistice europene in randul profesorilor si elevilor;</a:t>
            </a:r>
            <a:r>
              <a:rPr lang="en-US" sz="2400" smtClean="0">
                <a:latin typeface="Algerian" pitchFamily="82" charset="0"/>
              </a:rPr>
              <a:t/>
            </a:r>
            <a:br>
              <a:rPr lang="en-US" sz="2400" smtClean="0">
                <a:latin typeface="Algerian" pitchFamily="82" charset="0"/>
              </a:rPr>
            </a:br>
            <a:r>
              <a:rPr lang="en-US" sz="2400" smtClean="0">
                <a:latin typeface="Algerian" pitchFamily="82"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2057400"/>
          </a:xfrm>
        </p:spPr>
        <p:txBody>
          <a:bodyPr>
            <a:normAutofit fontScale="90000"/>
          </a:bodyPr>
          <a:lstStyle/>
          <a:p>
            <a:pPr fontAlgn="auto">
              <a:spcAft>
                <a:spcPts val="0"/>
              </a:spcAft>
              <a:defRPr/>
            </a:pPr>
            <a:r>
              <a:rPr lang="it-IT" dirty="0" smtClean="0"/>
              <a:t> </a:t>
            </a:r>
            <a:r>
              <a:rPr lang="it-IT" sz="4000" b="1" dirty="0" smtClean="0"/>
              <a:t>MOBILITĂŢI INDIVIDUALE PENTRU FORMARE CONTINUĂ </a:t>
            </a:r>
            <a:r>
              <a:rPr lang="it-IT" dirty="0" smtClean="0"/>
              <a:t/>
            </a:r>
            <a:br>
              <a:rPr lang="it-IT" dirty="0" smtClean="0"/>
            </a:br>
            <a:endParaRPr lang="en-US" dirty="0"/>
          </a:p>
        </p:txBody>
      </p:sp>
      <p:sp>
        <p:nvSpPr>
          <p:cNvPr id="14338" name="Content Placeholder 2"/>
          <p:cNvSpPr>
            <a:spLocks noGrp="1"/>
          </p:cNvSpPr>
          <p:nvPr>
            <p:ph sz="half" idx="1"/>
          </p:nvPr>
        </p:nvSpPr>
        <p:spPr>
          <a:xfrm>
            <a:off x="533400" y="1828800"/>
            <a:ext cx="5867400" cy="4433888"/>
          </a:xfrm>
        </p:spPr>
        <p:txBody>
          <a:bodyPr/>
          <a:lstStyle/>
          <a:p>
            <a:pPr>
              <a:buFont typeface="Wingdings 2" pitchFamily="18" charset="2"/>
              <a:buNone/>
            </a:pPr>
            <a:r>
              <a:rPr lang="en-US" smtClean="0">
                <a:latin typeface="Algerian" pitchFamily="82" charset="0"/>
              </a:rPr>
              <a:t>PROFESOR    VIORICA CALUGARU</a:t>
            </a:r>
          </a:p>
          <a:p>
            <a:pPr>
              <a:buFont typeface="Wingdings 2" pitchFamily="18" charset="2"/>
              <a:buNone/>
            </a:pPr>
            <a:r>
              <a:rPr lang="en-US" smtClean="0">
                <a:latin typeface="Algerian" pitchFamily="82" charset="0"/>
              </a:rPr>
              <a:t>SCOALA  NR 2  “ACAD.CONSTANTIN </a:t>
            </a:r>
          </a:p>
          <a:p>
            <a:pPr>
              <a:buFont typeface="Wingdings 2" pitchFamily="18" charset="2"/>
              <a:buNone/>
            </a:pPr>
            <a:r>
              <a:rPr lang="en-US" smtClean="0">
                <a:latin typeface="Algerian" pitchFamily="82" charset="0"/>
              </a:rPr>
              <a:t>GH. MARINESCU “  GALATI</a:t>
            </a:r>
          </a:p>
          <a:p>
            <a:pPr>
              <a:buFont typeface="Wingdings 2" pitchFamily="18" charset="2"/>
              <a:buNone/>
            </a:pPr>
            <a:endParaRPr lang="en-US" smtClean="0">
              <a:latin typeface="Algerian" pitchFamily="82" charset="0"/>
            </a:endParaRPr>
          </a:p>
        </p:txBody>
      </p:sp>
      <p:pic>
        <p:nvPicPr>
          <p:cNvPr id="14339" name="Picture 2" descr="F:\creta\P1050590.JPG"/>
          <p:cNvPicPr>
            <a:picLocks noGrp="1" noChangeAspect="1" noChangeArrowheads="1"/>
          </p:cNvPicPr>
          <p:nvPr>
            <p:ph sz="half" idx="2"/>
          </p:nvPr>
        </p:nvPicPr>
        <p:blipFill>
          <a:blip r:embed="rId2"/>
          <a:srcRect/>
          <a:stretch>
            <a:fillRect/>
          </a:stretch>
        </p:blipFill>
        <p:spPr>
          <a:xfrm>
            <a:off x="4648200" y="2895600"/>
            <a:ext cx="4343400" cy="3257550"/>
          </a:xfrm>
        </p:spPr>
      </p:pic>
      <p:pic>
        <p:nvPicPr>
          <p:cNvPr id="14340" name="Content Placeholder 4" descr="comenius-llp-logo-jpg"/>
          <p:cNvPicPr>
            <a:picLocks noChangeAspect="1" noChangeArrowheads="1"/>
          </p:cNvPicPr>
          <p:nvPr/>
        </p:nvPicPr>
        <p:blipFill>
          <a:blip r:embed="rId3"/>
          <a:srcRect/>
          <a:stretch>
            <a:fillRect/>
          </a:stretch>
        </p:blipFill>
        <p:spPr bwMode="auto">
          <a:xfrm>
            <a:off x="7086600" y="914400"/>
            <a:ext cx="1828800" cy="838200"/>
          </a:xfrm>
          <a:prstGeom prst="rect">
            <a:avLst/>
          </a:prstGeom>
          <a:noFill/>
          <a:ln w="9525">
            <a:noFill/>
            <a:miter lim="800000"/>
            <a:headEnd/>
            <a:tailEnd/>
          </a:ln>
        </p:spPr>
      </p:pic>
      <p:pic>
        <p:nvPicPr>
          <p:cNvPr id="14341" name="Picture 3" descr="F:\creta\P1050426.JPG"/>
          <p:cNvPicPr>
            <a:picLocks noChangeAspect="1" noChangeArrowheads="1"/>
          </p:cNvPicPr>
          <p:nvPr/>
        </p:nvPicPr>
        <p:blipFill>
          <a:blip r:embed="rId4"/>
          <a:srcRect/>
          <a:stretch>
            <a:fillRect/>
          </a:stretch>
        </p:blipFill>
        <p:spPr bwMode="auto">
          <a:xfrm>
            <a:off x="533400" y="3657600"/>
            <a:ext cx="3886200" cy="21653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514350"/>
            <a:ext cx="2971800" cy="1162050"/>
          </a:xfrm>
        </p:spPr>
        <p:txBody>
          <a:bodyPr>
            <a:normAutofit fontScale="90000"/>
          </a:bodyPr>
          <a:lstStyle/>
          <a:p>
            <a:pPr fontAlgn="auto">
              <a:spcAft>
                <a:spcPts val="0"/>
              </a:spcAft>
              <a:defRPr/>
            </a:pPr>
            <a:r>
              <a:rPr lang="en-US" dirty="0" smtClean="0">
                <a:latin typeface="Algerian" pitchFamily="82" charset="0"/>
              </a:rPr>
              <a:t>     HERAKLION-CRETA </a:t>
            </a:r>
            <a:br>
              <a:rPr lang="en-US" dirty="0" smtClean="0">
                <a:latin typeface="Algerian" pitchFamily="82" charset="0"/>
              </a:rPr>
            </a:br>
            <a:r>
              <a:rPr lang="en-US" dirty="0" smtClean="0">
                <a:latin typeface="Algerian" pitchFamily="82" charset="0"/>
              </a:rPr>
              <a:t>        1-6 IULIE 2012</a:t>
            </a:r>
            <a:br>
              <a:rPr lang="en-US" dirty="0" smtClean="0">
                <a:latin typeface="Algerian" pitchFamily="82" charset="0"/>
              </a:rPr>
            </a:br>
            <a:endParaRPr lang="en-US" dirty="0">
              <a:latin typeface="Algerian" pitchFamily="82" charset="0"/>
            </a:endParaRPr>
          </a:p>
        </p:txBody>
      </p:sp>
      <p:sp>
        <p:nvSpPr>
          <p:cNvPr id="13" name="Title 6"/>
          <p:cNvSpPr>
            <a:spLocks noGrp="1"/>
          </p:cNvSpPr>
          <p:nvPr>
            <p:ph type="body" idx="2"/>
          </p:nvPr>
        </p:nvSpPr>
        <p:spPr>
          <a:xfrm>
            <a:off x="457200" y="1295400"/>
            <a:ext cx="3008313" cy="4691063"/>
          </a:xfrm>
        </p:spPr>
        <p:txBody>
          <a:bodyPr>
            <a:normAutofit/>
          </a:bodyPr>
          <a:lstStyle/>
          <a:p>
            <a:r>
              <a:rPr lang="en-US" sz="2300" b="1" smtClean="0">
                <a:latin typeface="Algerian" pitchFamily="82" charset="0"/>
              </a:rPr>
              <a:t>“NATURAL EUROPE: Use of Natural History and Environmental Cultural Heritage Digital Content for Education “</a:t>
            </a:r>
          </a:p>
        </p:txBody>
      </p:sp>
      <p:pic>
        <p:nvPicPr>
          <p:cNvPr id="15363" name="Picture 2" descr="F:\creta\P1050680.JPG"/>
          <p:cNvPicPr>
            <a:picLocks noGrp="1" noChangeAspect="1" noChangeArrowheads="1"/>
          </p:cNvPicPr>
          <p:nvPr>
            <p:ph sz="half" idx="1"/>
          </p:nvPr>
        </p:nvPicPr>
        <p:blipFill>
          <a:blip r:embed="rId2"/>
          <a:srcRect/>
          <a:stretch>
            <a:fillRect/>
          </a:stretch>
        </p:blipFill>
        <p:spPr>
          <a:xfrm>
            <a:off x="3581400" y="152400"/>
            <a:ext cx="5111750" cy="3886200"/>
          </a:xfrm>
        </p:spPr>
      </p:pic>
      <p:pic>
        <p:nvPicPr>
          <p:cNvPr id="15364" name="Picture 3" descr="F:\creta\P1050697.JPG"/>
          <p:cNvPicPr>
            <a:picLocks noChangeAspect="1" noChangeArrowheads="1"/>
          </p:cNvPicPr>
          <p:nvPr/>
        </p:nvPicPr>
        <p:blipFill>
          <a:blip r:embed="rId3"/>
          <a:srcRect/>
          <a:stretch>
            <a:fillRect/>
          </a:stretch>
        </p:blipFill>
        <p:spPr bwMode="auto">
          <a:xfrm>
            <a:off x="4343400" y="3886200"/>
            <a:ext cx="4610100" cy="2971800"/>
          </a:xfrm>
          <a:prstGeom prst="rect">
            <a:avLst/>
          </a:prstGeom>
          <a:noFill/>
          <a:ln w="9525">
            <a:noFill/>
            <a:miter lim="800000"/>
            <a:headEnd/>
            <a:tailEnd/>
          </a:ln>
        </p:spPr>
      </p:pic>
      <p:pic>
        <p:nvPicPr>
          <p:cNvPr id="15365" name="Picture 4" descr="F:\creta\P1050713.JPG"/>
          <p:cNvPicPr>
            <a:picLocks noChangeAspect="1" noChangeArrowheads="1"/>
          </p:cNvPicPr>
          <p:nvPr/>
        </p:nvPicPr>
        <p:blipFill>
          <a:blip r:embed="rId4"/>
          <a:srcRect/>
          <a:stretch>
            <a:fillRect/>
          </a:stretch>
        </p:blipFill>
        <p:spPr bwMode="auto">
          <a:xfrm>
            <a:off x="990600" y="4114800"/>
            <a:ext cx="2995613" cy="25146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6"/>
          <p:cNvSpPr>
            <a:spLocks noGrp="1"/>
          </p:cNvSpPr>
          <p:nvPr>
            <p:ph type="title"/>
          </p:nvPr>
        </p:nvSpPr>
        <p:spPr>
          <a:xfrm>
            <a:off x="457200" y="274638"/>
            <a:ext cx="8229600" cy="334962"/>
          </a:xfrm>
        </p:spPr>
        <p:txBody>
          <a:bodyPr>
            <a:normAutofit fontScale="90000"/>
          </a:bodyPr>
          <a:lstStyle/>
          <a:p>
            <a:pPr fontAlgn="auto">
              <a:spcAft>
                <a:spcPts val="0"/>
              </a:spcAft>
              <a:defRPr/>
            </a:pPr>
            <a:r>
              <a:rPr lang="it-IT" dirty="0" smtClean="0"/>
              <a:t> </a:t>
            </a:r>
            <a:endParaRPr lang="en-US" dirty="0"/>
          </a:p>
        </p:txBody>
      </p:sp>
      <p:sp>
        <p:nvSpPr>
          <p:cNvPr id="3" name="Text Placeholder 2"/>
          <p:cNvSpPr>
            <a:spLocks noGrp="1"/>
          </p:cNvSpPr>
          <p:nvPr>
            <p:ph type="body" idx="1"/>
          </p:nvPr>
        </p:nvSpPr>
        <p:spPr>
          <a:xfrm>
            <a:off x="609600" y="228600"/>
            <a:ext cx="6019800" cy="457200"/>
          </a:xfrm>
        </p:spPr>
        <p:txBody>
          <a:bodyPr>
            <a:normAutofit fontScale="92500"/>
          </a:bodyPr>
          <a:lstStyle/>
          <a:p>
            <a:pPr fontAlgn="auto">
              <a:spcAft>
                <a:spcPts val="0"/>
              </a:spcAft>
              <a:buClr>
                <a:schemeClr val="accent3"/>
              </a:buClr>
              <a:buFont typeface="Wingdings 2"/>
              <a:buNone/>
              <a:defRPr/>
            </a:pPr>
            <a:r>
              <a:rPr lang="it-IT" dirty="0" smtClean="0"/>
              <a:t> Utilizarea calculatorului in studiul biologiei </a:t>
            </a:r>
            <a:endParaRPr lang="en-US" dirty="0"/>
          </a:p>
        </p:txBody>
      </p:sp>
      <p:sp>
        <p:nvSpPr>
          <p:cNvPr id="11" name="Title 6"/>
          <p:cNvSpPr>
            <a:spLocks noGrp="1"/>
          </p:cNvSpPr>
          <p:nvPr>
            <p:ph sz="quarter" idx="2"/>
          </p:nvPr>
        </p:nvSpPr>
        <p:spPr>
          <a:xfrm>
            <a:off x="457200" y="838200"/>
            <a:ext cx="4343400" cy="3276600"/>
          </a:xfrm>
        </p:spPr>
        <p:txBody>
          <a:bodyPr>
            <a:normAutofit/>
          </a:bodyPr>
          <a:lstStyle/>
          <a:p>
            <a:r>
              <a:rPr lang="en-US" sz="1800" b="1" smtClean="0">
                <a:solidFill>
                  <a:srgbClr val="083763"/>
                </a:solidFill>
                <a:latin typeface="Algerian" pitchFamily="82" charset="0"/>
              </a:rPr>
              <a:t>Cercetarea organismelor vii  cu ajutorul calculatorului conectat la microscop, utilizarea lui pentru a realiza vizite virtuale la muzeu,</a:t>
            </a:r>
            <a:r>
              <a:rPr lang="it-IT" sz="1800" b="1" smtClean="0">
                <a:solidFill>
                  <a:srgbClr val="083763"/>
                </a:solidFill>
                <a:latin typeface="Algerian" pitchFamily="82" charset="0"/>
              </a:rPr>
              <a:t> sunt cateva din mijloacele pe care profesorul  le are la indemana pentru a aplica diferite tehnici  de investigare a vietuitoarelor in sala de clasa.</a:t>
            </a:r>
            <a:endParaRPr lang="en-US" sz="1800" b="1" smtClean="0">
              <a:solidFill>
                <a:srgbClr val="083763"/>
              </a:solidFill>
              <a:latin typeface="Algerian" pitchFamily="82" charset="0"/>
            </a:endParaRPr>
          </a:p>
        </p:txBody>
      </p:sp>
      <p:pic>
        <p:nvPicPr>
          <p:cNvPr id="16389" name="Picture 2" descr="F:\creta\P1050752.JPG"/>
          <p:cNvPicPr>
            <a:picLocks noGrp="1" noChangeAspect="1" noChangeArrowheads="1"/>
          </p:cNvPicPr>
          <p:nvPr>
            <p:ph sz="quarter" idx="4"/>
          </p:nvPr>
        </p:nvPicPr>
        <p:blipFill>
          <a:blip r:embed="rId2"/>
          <a:srcRect/>
          <a:stretch>
            <a:fillRect/>
          </a:stretch>
        </p:blipFill>
        <p:spPr>
          <a:xfrm>
            <a:off x="4724400" y="762000"/>
            <a:ext cx="3810000" cy="3030538"/>
          </a:xfrm>
        </p:spPr>
      </p:pic>
      <p:pic>
        <p:nvPicPr>
          <p:cNvPr id="16390" name="Picture 3" descr="F:\creta\P1050753.JPG"/>
          <p:cNvPicPr>
            <a:picLocks noChangeAspect="1" noChangeArrowheads="1"/>
          </p:cNvPicPr>
          <p:nvPr/>
        </p:nvPicPr>
        <p:blipFill>
          <a:blip r:embed="rId3"/>
          <a:srcRect/>
          <a:stretch>
            <a:fillRect/>
          </a:stretch>
        </p:blipFill>
        <p:spPr bwMode="auto">
          <a:xfrm>
            <a:off x="6248400" y="3962400"/>
            <a:ext cx="2286000" cy="2667000"/>
          </a:xfrm>
          <a:prstGeom prst="rect">
            <a:avLst/>
          </a:prstGeom>
          <a:noFill/>
          <a:ln w="9525">
            <a:noFill/>
            <a:miter lim="800000"/>
            <a:headEnd/>
            <a:tailEnd/>
          </a:ln>
        </p:spPr>
      </p:pic>
      <p:pic>
        <p:nvPicPr>
          <p:cNvPr id="16391" name="Picture 4" descr="F:\creta\P1050763.JPG"/>
          <p:cNvPicPr>
            <a:picLocks noChangeAspect="1" noChangeArrowheads="1"/>
          </p:cNvPicPr>
          <p:nvPr/>
        </p:nvPicPr>
        <p:blipFill>
          <a:blip r:embed="rId4"/>
          <a:srcRect/>
          <a:stretch>
            <a:fillRect/>
          </a:stretch>
        </p:blipFill>
        <p:spPr bwMode="auto">
          <a:xfrm>
            <a:off x="1752600" y="3810000"/>
            <a:ext cx="3810000" cy="28575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6"/>
          <p:cNvSpPr>
            <a:spLocks noGrp="1"/>
          </p:cNvSpPr>
          <p:nvPr>
            <p:ph type="title"/>
          </p:nvPr>
        </p:nvSpPr>
        <p:spPr>
          <a:xfrm>
            <a:off x="457200" y="704850"/>
            <a:ext cx="8229600" cy="1143000"/>
          </a:xfrm>
        </p:spPr>
        <p:txBody>
          <a:bodyPr/>
          <a:lstStyle/>
          <a:p>
            <a:r>
              <a:rPr lang="en-US" smtClean="0"/>
              <a:t>“</a:t>
            </a:r>
          </a:p>
        </p:txBody>
      </p:sp>
      <p:sp>
        <p:nvSpPr>
          <p:cNvPr id="13" name="Text Placeholder 12"/>
          <p:cNvSpPr>
            <a:spLocks noGrp="1"/>
          </p:cNvSpPr>
          <p:nvPr>
            <p:ph type="body" idx="1"/>
          </p:nvPr>
        </p:nvSpPr>
        <p:spPr>
          <a:xfrm>
            <a:off x="457200" y="457200"/>
            <a:ext cx="4040188" cy="3276600"/>
          </a:xfrm>
        </p:spPr>
        <p:txBody>
          <a:bodyPr>
            <a:normAutofit/>
          </a:bodyPr>
          <a:lstStyle/>
          <a:p>
            <a:pPr fontAlgn="auto">
              <a:spcAft>
                <a:spcPts val="0"/>
              </a:spcAft>
              <a:buClr>
                <a:schemeClr val="accent3"/>
              </a:buClr>
              <a:buFont typeface="Wingdings 2"/>
              <a:buNone/>
              <a:defRPr/>
            </a:pPr>
            <a:r>
              <a:rPr lang="en-US" dirty="0" smtClean="0">
                <a:solidFill>
                  <a:schemeClr val="bg1">
                    <a:lumMod val="65000"/>
                  </a:schemeClr>
                </a:solidFill>
                <a:latin typeface="Algerian" pitchFamily="82" charset="0"/>
              </a:rPr>
              <a:t> </a:t>
            </a:r>
            <a:r>
              <a:rPr lang="en-US" dirty="0" err="1" smtClean="0">
                <a:solidFill>
                  <a:schemeClr val="accent4">
                    <a:lumMod val="75000"/>
                  </a:schemeClr>
                </a:solidFill>
                <a:latin typeface="Algerian" pitchFamily="82" charset="0"/>
              </a:rPr>
              <a:t>Imbinarea</a:t>
            </a:r>
            <a:r>
              <a:rPr lang="en-US" dirty="0" smtClean="0">
                <a:solidFill>
                  <a:schemeClr val="accent4">
                    <a:lumMod val="75000"/>
                  </a:schemeClr>
                </a:solidFill>
                <a:latin typeface="Algerian" pitchFamily="82" charset="0"/>
              </a:rPr>
              <a:t> </a:t>
            </a:r>
            <a:r>
              <a:rPr lang="en-US" dirty="0" err="1" smtClean="0">
                <a:solidFill>
                  <a:schemeClr val="accent4">
                    <a:lumMod val="75000"/>
                  </a:schemeClr>
                </a:solidFill>
                <a:latin typeface="Algerian" pitchFamily="82" charset="0"/>
              </a:rPr>
              <a:t>metodelor</a:t>
            </a:r>
            <a:r>
              <a:rPr lang="en-US" dirty="0" smtClean="0">
                <a:solidFill>
                  <a:schemeClr val="accent4">
                    <a:lumMod val="75000"/>
                  </a:schemeClr>
                </a:solidFill>
                <a:latin typeface="Algerian" pitchFamily="82" charset="0"/>
              </a:rPr>
              <a:t> </a:t>
            </a:r>
            <a:r>
              <a:rPr lang="en-US" dirty="0" err="1" smtClean="0">
                <a:solidFill>
                  <a:schemeClr val="accent4">
                    <a:lumMod val="75000"/>
                  </a:schemeClr>
                </a:solidFill>
                <a:latin typeface="Algerian" pitchFamily="82" charset="0"/>
              </a:rPr>
              <a:t>clasice</a:t>
            </a:r>
            <a:r>
              <a:rPr lang="en-US" dirty="0" smtClean="0">
                <a:solidFill>
                  <a:schemeClr val="accent4">
                    <a:lumMod val="75000"/>
                  </a:schemeClr>
                </a:solidFill>
                <a:latin typeface="Algerian" pitchFamily="82" charset="0"/>
              </a:rPr>
              <a:t> de </a:t>
            </a:r>
            <a:r>
              <a:rPr lang="en-US" dirty="0" err="1" smtClean="0">
                <a:solidFill>
                  <a:schemeClr val="accent4">
                    <a:lumMod val="75000"/>
                  </a:schemeClr>
                </a:solidFill>
                <a:latin typeface="Algerian" pitchFamily="82" charset="0"/>
              </a:rPr>
              <a:t>predare</a:t>
            </a:r>
            <a:r>
              <a:rPr lang="en-US" dirty="0" smtClean="0">
                <a:solidFill>
                  <a:schemeClr val="accent4">
                    <a:lumMod val="75000"/>
                  </a:schemeClr>
                </a:solidFill>
                <a:latin typeface="Algerian" pitchFamily="82" charset="0"/>
              </a:rPr>
              <a:t> cu o </a:t>
            </a:r>
            <a:r>
              <a:rPr lang="en-US" dirty="0" err="1" smtClean="0">
                <a:solidFill>
                  <a:schemeClr val="accent4">
                    <a:lumMod val="75000"/>
                  </a:schemeClr>
                </a:solidFill>
                <a:latin typeface="Algerian" pitchFamily="82" charset="0"/>
              </a:rPr>
              <a:t>calatorie</a:t>
            </a:r>
            <a:r>
              <a:rPr lang="en-US" dirty="0" smtClean="0">
                <a:solidFill>
                  <a:schemeClr val="accent4">
                    <a:lumMod val="75000"/>
                  </a:schemeClr>
                </a:solidFill>
                <a:latin typeface="Algerian" pitchFamily="82" charset="0"/>
              </a:rPr>
              <a:t>  </a:t>
            </a:r>
            <a:r>
              <a:rPr lang="en-US" dirty="0" err="1" smtClean="0">
                <a:solidFill>
                  <a:schemeClr val="accent4">
                    <a:lumMod val="75000"/>
                  </a:schemeClr>
                </a:solidFill>
                <a:latin typeface="Algerian" pitchFamily="82" charset="0"/>
              </a:rPr>
              <a:t>virtuala</a:t>
            </a:r>
            <a:r>
              <a:rPr lang="en-US" dirty="0" smtClean="0">
                <a:solidFill>
                  <a:schemeClr val="accent4">
                    <a:lumMod val="75000"/>
                  </a:schemeClr>
                </a:solidFill>
                <a:latin typeface="Algerian" pitchFamily="82" charset="0"/>
              </a:rPr>
              <a:t>  in </a:t>
            </a:r>
            <a:r>
              <a:rPr lang="en-US" dirty="0" err="1" smtClean="0">
                <a:solidFill>
                  <a:schemeClr val="accent4">
                    <a:lumMod val="75000"/>
                  </a:schemeClr>
                </a:solidFill>
                <a:latin typeface="Algerian" pitchFamily="82" charset="0"/>
              </a:rPr>
              <a:t>lumea</a:t>
            </a:r>
            <a:r>
              <a:rPr lang="en-US" dirty="0" smtClean="0">
                <a:solidFill>
                  <a:schemeClr val="accent4">
                    <a:lumMod val="75000"/>
                  </a:schemeClr>
                </a:solidFill>
                <a:latin typeface="Algerian" pitchFamily="82" charset="0"/>
              </a:rPr>
              <a:t> vie,  reduce </a:t>
            </a:r>
            <a:r>
              <a:rPr lang="en-US" dirty="0" err="1" smtClean="0">
                <a:solidFill>
                  <a:schemeClr val="accent4">
                    <a:lumMod val="75000"/>
                  </a:schemeClr>
                </a:solidFill>
                <a:latin typeface="Algerian" pitchFamily="82" charset="0"/>
              </a:rPr>
              <a:t>decalajul</a:t>
            </a:r>
            <a:r>
              <a:rPr lang="en-US" dirty="0" smtClean="0">
                <a:solidFill>
                  <a:schemeClr val="accent4">
                    <a:lumMod val="75000"/>
                  </a:schemeClr>
                </a:solidFill>
                <a:latin typeface="Algerian" pitchFamily="82" charset="0"/>
              </a:rPr>
              <a:t> </a:t>
            </a:r>
            <a:r>
              <a:rPr lang="en-US" dirty="0" err="1" smtClean="0">
                <a:solidFill>
                  <a:schemeClr val="accent4">
                    <a:lumMod val="75000"/>
                  </a:schemeClr>
                </a:solidFill>
                <a:latin typeface="Algerian" pitchFamily="82" charset="0"/>
              </a:rPr>
              <a:t>intre</a:t>
            </a:r>
            <a:r>
              <a:rPr lang="en-US" dirty="0" smtClean="0">
                <a:solidFill>
                  <a:schemeClr val="accent4">
                    <a:lumMod val="75000"/>
                  </a:schemeClr>
                </a:solidFill>
                <a:latin typeface="Algerian" pitchFamily="82" charset="0"/>
              </a:rPr>
              <a:t> </a:t>
            </a:r>
            <a:r>
              <a:rPr lang="en-US" dirty="0" err="1" smtClean="0">
                <a:solidFill>
                  <a:schemeClr val="accent4">
                    <a:lumMod val="75000"/>
                  </a:schemeClr>
                </a:solidFill>
                <a:latin typeface="Algerian" pitchFamily="82" charset="0"/>
              </a:rPr>
              <a:t>educatia</a:t>
            </a:r>
            <a:r>
              <a:rPr lang="en-US" dirty="0" smtClean="0">
                <a:solidFill>
                  <a:schemeClr val="accent4">
                    <a:lumMod val="75000"/>
                  </a:schemeClr>
                </a:solidFill>
                <a:latin typeface="Algerian" pitchFamily="82" charset="0"/>
              </a:rPr>
              <a:t> </a:t>
            </a:r>
            <a:r>
              <a:rPr lang="en-US" dirty="0" err="1" smtClean="0">
                <a:solidFill>
                  <a:schemeClr val="accent4">
                    <a:lumMod val="75000"/>
                  </a:schemeClr>
                </a:solidFill>
                <a:latin typeface="Algerian" pitchFamily="82" charset="0"/>
              </a:rPr>
              <a:t>formala</a:t>
            </a:r>
            <a:r>
              <a:rPr lang="en-US" dirty="0" smtClean="0">
                <a:solidFill>
                  <a:schemeClr val="accent4">
                    <a:lumMod val="75000"/>
                  </a:schemeClr>
                </a:solidFill>
                <a:latin typeface="Algerian" pitchFamily="82" charset="0"/>
              </a:rPr>
              <a:t> </a:t>
            </a:r>
            <a:r>
              <a:rPr lang="en-US" dirty="0" err="1" smtClean="0">
                <a:solidFill>
                  <a:schemeClr val="accent4">
                    <a:lumMod val="75000"/>
                  </a:schemeClr>
                </a:solidFill>
                <a:latin typeface="Algerian" pitchFamily="82" charset="0"/>
              </a:rPr>
              <a:t>si</a:t>
            </a:r>
            <a:r>
              <a:rPr lang="en-US" dirty="0" smtClean="0">
                <a:solidFill>
                  <a:schemeClr val="accent4">
                    <a:lumMod val="75000"/>
                  </a:schemeClr>
                </a:solidFill>
                <a:latin typeface="Algerian" pitchFamily="82" charset="0"/>
              </a:rPr>
              <a:t> non-</a:t>
            </a:r>
            <a:r>
              <a:rPr lang="en-US" dirty="0" err="1" smtClean="0">
                <a:solidFill>
                  <a:schemeClr val="accent4">
                    <a:lumMod val="75000"/>
                  </a:schemeClr>
                </a:solidFill>
                <a:latin typeface="Algerian" pitchFamily="82" charset="0"/>
              </a:rPr>
              <a:t>formala</a:t>
            </a:r>
            <a:r>
              <a:rPr lang="en-US" dirty="0" smtClean="0">
                <a:solidFill>
                  <a:schemeClr val="accent4">
                    <a:lumMod val="75000"/>
                  </a:schemeClr>
                </a:solidFill>
                <a:latin typeface="Algerian" pitchFamily="82" charset="0"/>
              </a:rPr>
              <a:t>.</a:t>
            </a:r>
            <a:endParaRPr lang="en-US" dirty="0">
              <a:solidFill>
                <a:schemeClr val="accent4">
                  <a:lumMod val="75000"/>
                </a:schemeClr>
              </a:solidFill>
              <a:latin typeface="Algerian" pitchFamily="82" charset="0"/>
            </a:endParaRPr>
          </a:p>
        </p:txBody>
      </p:sp>
      <p:pic>
        <p:nvPicPr>
          <p:cNvPr id="17412" name="Picture 4" descr="F:\creta\P1050843.JPG"/>
          <p:cNvPicPr>
            <a:picLocks noGrp="1" noChangeAspect="1" noChangeArrowheads="1"/>
          </p:cNvPicPr>
          <p:nvPr>
            <p:ph sz="quarter" idx="2"/>
          </p:nvPr>
        </p:nvPicPr>
        <p:blipFill>
          <a:blip r:embed="rId2"/>
          <a:srcRect/>
          <a:stretch>
            <a:fillRect/>
          </a:stretch>
        </p:blipFill>
        <p:spPr>
          <a:xfrm>
            <a:off x="4572000" y="381000"/>
            <a:ext cx="4040188" cy="3030538"/>
          </a:xfrm>
        </p:spPr>
      </p:pic>
      <p:pic>
        <p:nvPicPr>
          <p:cNvPr id="17413" name="Picture 2" descr="F:\creta\P1050836.JPG"/>
          <p:cNvPicPr>
            <a:picLocks noGrp="1" noChangeAspect="1" noChangeArrowheads="1"/>
          </p:cNvPicPr>
          <p:nvPr>
            <p:ph sz="quarter" idx="4"/>
          </p:nvPr>
        </p:nvPicPr>
        <p:blipFill>
          <a:blip r:embed="rId3"/>
          <a:srcRect/>
          <a:stretch>
            <a:fillRect/>
          </a:stretch>
        </p:blipFill>
        <p:spPr>
          <a:xfrm>
            <a:off x="4876800" y="3581400"/>
            <a:ext cx="3581400" cy="2684463"/>
          </a:xfrm>
        </p:spPr>
      </p:pic>
      <p:pic>
        <p:nvPicPr>
          <p:cNvPr id="17414" name="Picture 3" descr="F:\creta\P1050834.JPG"/>
          <p:cNvPicPr>
            <a:picLocks noChangeAspect="1" noChangeArrowheads="1"/>
          </p:cNvPicPr>
          <p:nvPr/>
        </p:nvPicPr>
        <p:blipFill>
          <a:blip r:embed="rId4"/>
          <a:srcRect/>
          <a:stretch>
            <a:fillRect/>
          </a:stretch>
        </p:blipFill>
        <p:spPr bwMode="auto">
          <a:xfrm>
            <a:off x="533400" y="3505200"/>
            <a:ext cx="4165600" cy="31242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2057400"/>
          </a:xfrm>
        </p:spPr>
        <p:txBody>
          <a:bodyPr>
            <a:normAutofit fontScale="90000"/>
          </a:bodyPr>
          <a:lstStyle/>
          <a:p>
            <a:pPr fontAlgn="auto">
              <a:spcAft>
                <a:spcPts val="0"/>
              </a:spcAft>
              <a:defRPr/>
            </a:pPr>
            <a:r>
              <a:rPr lang="it-IT" dirty="0" smtClean="0"/>
              <a:t/>
            </a:r>
            <a:br>
              <a:rPr lang="it-IT" dirty="0" smtClean="0"/>
            </a:br>
            <a:r>
              <a:rPr lang="it-IT" sz="3600" dirty="0" smtClean="0">
                <a:solidFill>
                  <a:schemeClr val="accent2">
                    <a:lumMod val="75000"/>
                  </a:schemeClr>
                </a:solidFill>
                <a:latin typeface="Algerian" pitchFamily="82" charset="0"/>
              </a:rPr>
              <a:t>Profesori   de la universitati de prestigiu din Europa si America au  prezentat  modele standard de instruire asistata de calculator</a:t>
            </a:r>
            <a:endParaRPr lang="en-US" sz="3600" dirty="0">
              <a:solidFill>
                <a:schemeClr val="accent2">
                  <a:lumMod val="75000"/>
                </a:schemeClr>
              </a:solidFill>
              <a:latin typeface="Algerian" pitchFamily="82" charset="0"/>
            </a:endParaRPr>
          </a:p>
        </p:txBody>
      </p:sp>
      <p:pic>
        <p:nvPicPr>
          <p:cNvPr id="18434" name="Picture 3" descr="F:\creta\P1050729.JPG"/>
          <p:cNvPicPr>
            <a:picLocks noGrp="1" noChangeAspect="1" noChangeArrowheads="1"/>
          </p:cNvPicPr>
          <p:nvPr>
            <p:ph sz="half" idx="1"/>
          </p:nvPr>
        </p:nvPicPr>
        <p:blipFill>
          <a:blip r:embed="rId2"/>
          <a:srcRect/>
          <a:stretch>
            <a:fillRect/>
          </a:stretch>
        </p:blipFill>
        <p:spPr>
          <a:xfrm>
            <a:off x="457200" y="2895600"/>
            <a:ext cx="4038600" cy="3028950"/>
          </a:xfrm>
        </p:spPr>
      </p:pic>
      <p:pic>
        <p:nvPicPr>
          <p:cNvPr id="18435" name="Picture 4" descr="F:\creta\P1050473.JPG"/>
          <p:cNvPicPr>
            <a:picLocks noGrp="1" noChangeAspect="1" noChangeArrowheads="1"/>
          </p:cNvPicPr>
          <p:nvPr>
            <p:ph sz="half" idx="2"/>
          </p:nvPr>
        </p:nvPicPr>
        <p:blipFill>
          <a:blip r:embed="rId3"/>
          <a:srcRect/>
          <a:stretch>
            <a:fillRect/>
          </a:stretch>
        </p:blipFill>
        <p:spPr>
          <a:xfrm>
            <a:off x="4648200" y="2895600"/>
            <a:ext cx="4038600" cy="302736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229600" cy="1143000"/>
          </a:xfrm>
        </p:spPr>
        <p:txBody>
          <a:bodyPr>
            <a:noAutofit/>
          </a:bodyPr>
          <a:lstStyle/>
          <a:p>
            <a:pPr fontAlgn="auto">
              <a:spcAft>
                <a:spcPts val="0"/>
              </a:spcAft>
              <a:defRPr/>
            </a:pPr>
            <a:r>
              <a:rPr lang="en-US" sz="2400" dirty="0" err="1" smtClean="0">
                <a:solidFill>
                  <a:schemeClr val="accent4">
                    <a:lumMod val="50000"/>
                  </a:schemeClr>
                </a:solidFill>
                <a:latin typeface="Algerian" pitchFamily="82" charset="0"/>
              </a:rPr>
              <a:t>Utilizarea</a:t>
            </a:r>
            <a:r>
              <a:rPr lang="en-US" sz="2400" dirty="0" smtClean="0">
                <a:solidFill>
                  <a:schemeClr val="accent4">
                    <a:lumMod val="50000"/>
                  </a:schemeClr>
                </a:solidFill>
                <a:latin typeface="Algerian" pitchFamily="82" charset="0"/>
              </a:rPr>
              <a:t> </a:t>
            </a:r>
            <a:r>
              <a:rPr lang="en-US" sz="2400" dirty="0" err="1" smtClean="0">
                <a:solidFill>
                  <a:schemeClr val="accent4">
                    <a:lumMod val="50000"/>
                  </a:schemeClr>
                </a:solidFill>
                <a:latin typeface="Algerian" pitchFamily="82" charset="0"/>
              </a:rPr>
              <a:t>calculatorului</a:t>
            </a:r>
            <a:r>
              <a:rPr lang="en-US" sz="2400" dirty="0" smtClean="0">
                <a:solidFill>
                  <a:schemeClr val="accent4">
                    <a:lumMod val="50000"/>
                  </a:schemeClr>
                </a:solidFill>
                <a:latin typeface="Algerian" pitchFamily="82" charset="0"/>
              </a:rPr>
              <a:t>  </a:t>
            </a:r>
            <a:r>
              <a:rPr lang="en-US" sz="2400" dirty="0" err="1" smtClean="0">
                <a:solidFill>
                  <a:schemeClr val="accent4">
                    <a:lumMod val="50000"/>
                  </a:schemeClr>
                </a:solidFill>
                <a:latin typeface="Algerian" pitchFamily="82" charset="0"/>
              </a:rPr>
              <a:t>permite</a:t>
            </a:r>
            <a:r>
              <a:rPr lang="en-US" sz="2400" dirty="0" smtClean="0">
                <a:solidFill>
                  <a:schemeClr val="accent4">
                    <a:lumMod val="50000"/>
                  </a:schemeClr>
                </a:solidFill>
                <a:latin typeface="Algerian" pitchFamily="82" charset="0"/>
              </a:rPr>
              <a:t> </a:t>
            </a:r>
            <a:r>
              <a:rPr lang="en-US" sz="2400" dirty="0" err="1" smtClean="0">
                <a:solidFill>
                  <a:schemeClr val="accent4">
                    <a:lumMod val="50000"/>
                  </a:schemeClr>
                </a:solidFill>
                <a:latin typeface="Algerian" pitchFamily="82" charset="0"/>
              </a:rPr>
              <a:t>explorarea</a:t>
            </a:r>
            <a:r>
              <a:rPr lang="en-US" sz="2400" dirty="0" smtClean="0">
                <a:solidFill>
                  <a:schemeClr val="accent4">
                    <a:lumMod val="50000"/>
                  </a:schemeClr>
                </a:solidFill>
                <a:latin typeface="Algerian" pitchFamily="82" charset="0"/>
              </a:rPr>
              <a:t> </a:t>
            </a:r>
            <a:r>
              <a:rPr lang="en-US" sz="2400" dirty="0" err="1" smtClean="0">
                <a:solidFill>
                  <a:schemeClr val="accent4">
                    <a:lumMod val="50000"/>
                  </a:schemeClr>
                </a:solidFill>
                <a:latin typeface="Algerian" pitchFamily="82" charset="0"/>
              </a:rPr>
              <a:t>naturii</a:t>
            </a:r>
            <a:r>
              <a:rPr lang="en-US" sz="2400" dirty="0" smtClean="0">
                <a:solidFill>
                  <a:schemeClr val="accent4">
                    <a:lumMod val="50000"/>
                  </a:schemeClr>
                </a:solidFill>
                <a:latin typeface="Algerian" pitchFamily="82" charset="0"/>
              </a:rPr>
              <a:t> </a:t>
            </a:r>
            <a:r>
              <a:rPr lang="en-US" sz="2400" dirty="0" err="1" smtClean="0">
                <a:solidFill>
                  <a:schemeClr val="accent4">
                    <a:lumMod val="50000"/>
                  </a:schemeClr>
                </a:solidFill>
                <a:latin typeface="Algerian" pitchFamily="82" charset="0"/>
              </a:rPr>
              <a:t>dincolo</a:t>
            </a:r>
            <a:r>
              <a:rPr lang="en-US" sz="2400" dirty="0" smtClean="0">
                <a:solidFill>
                  <a:schemeClr val="accent4">
                    <a:lumMod val="50000"/>
                  </a:schemeClr>
                </a:solidFill>
                <a:latin typeface="Algerian" pitchFamily="82" charset="0"/>
              </a:rPr>
              <a:t> de </a:t>
            </a:r>
            <a:r>
              <a:rPr lang="en-US" sz="2400" dirty="0" err="1" smtClean="0">
                <a:solidFill>
                  <a:schemeClr val="accent4">
                    <a:lumMod val="50000"/>
                  </a:schemeClr>
                </a:solidFill>
                <a:latin typeface="Algerian" pitchFamily="82" charset="0"/>
              </a:rPr>
              <a:t>clasa</a:t>
            </a:r>
            <a:r>
              <a:rPr lang="en-US" sz="2400" dirty="0" smtClean="0">
                <a:solidFill>
                  <a:schemeClr val="accent4">
                    <a:lumMod val="50000"/>
                  </a:schemeClr>
                </a:solidFill>
                <a:latin typeface="Algerian" pitchFamily="82" charset="0"/>
              </a:rPr>
              <a:t> </a:t>
            </a:r>
            <a:r>
              <a:rPr lang="en-US" sz="2400" dirty="0" err="1" smtClean="0">
                <a:solidFill>
                  <a:schemeClr val="accent4">
                    <a:lumMod val="50000"/>
                  </a:schemeClr>
                </a:solidFill>
                <a:latin typeface="Algerian" pitchFamily="82" charset="0"/>
              </a:rPr>
              <a:t>si</a:t>
            </a:r>
            <a:r>
              <a:rPr lang="en-US" sz="2400" dirty="0" smtClean="0">
                <a:solidFill>
                  <a:schemeClr val="accent4">
                    <a:lumMod val="50000"/>
                  </a:schemeClr>
                </a:solidFill>
                <a:latin typeface="Algerian" pitchFamily="82" charset="0"/>
              </a:rPr>
              <a:t> </a:t>
            </a:r>
            <a:r>
              <a:rPr lang="en-US" sz="2400" dirty="0" err="1" smtClean="0">
                <a:solidFill>
                  <a:schemeClr val="accent4">
                    <a:lumMod val="50000"/>
                  </a:schemeClr>
                </a:solidFill>
                <a:latin typeface="Algerian" pitchFamily="82" charset="0"/>
              </a:rPr>
              <a:t>eficientizeaza</a:t>
            </a:r>
            <a:r>
              <a:rPr lang="en-US" sz="2400" dirty="0" smtClean="0">
                <a:solidFill>
                  <a:schemeClr val="accent4">
                    <a:lumMod val="50000"/>
                  </a:schemeClr>
                </a:solidFill>
                <a:latin typeface="Algerian" pitchFamily="82" charset="0"/>
              </a:rPr>
              <a:t> </a:t>
            </a:r>
            <a:r>
              <a:rPr lang="en-US" sz="2400" dirty="0" err="1" smtClean="0">
                <a:solidFill>
                  <a:schemeClr val="accent4">
                    <a:lumMod val="50000"/>
                  </a:schemeClr>
                </a:solidFill>
                <a:latin typeface="Algerian" pitchFamily="82" charset="0"/>
              </a:rPr>
              <a:t>procesul</a:t>
            </a:r>
            <a:r>
              <a:rPr lang="en-US" sz="2400" dirty="0" smtClean="0">
                <a:solidFill>
                  <a:schemeClr val="accent4">
                    <a:lumMod val="50000"/>
                  </a:schemeClr>
                </a:solidFill>
                <a:latin typeface="Algerian" pitchFamily="82" charset="0"/>
              </a:rPr>
              <a:t>  </a:t>
            </a:r>
            <a:r>
              <a:rPr lang="en-US" sz="2400" dirty="0" err="1" smtClean="0">
                <a:solidFill>
                  <a:schemeClr val="accent4">
                    <a:lumMod val="50000"/>
                  </a:schemeClr>
                </a:solidFill>
                <a:latin typeface="Algerian" pitchFamily="82" charset="0"/>
              </a:rPr>
              <a:t>instructiv-educativ</a:t>
            </a:r>
            <a:r>
              <a:rPr lang="en-US" sz="2400" dirty="0" smtClean="0">
                <a:latin typeface="Algerian" pitchFamily="82" charset="0"/>
              </a:rPr>
              <a:t>.</a:t>
            </a:r>
            <a:endParaRPr lang="en-US" sz="2400" dirty="0">
              <a:latin typeface="Algerian" pitchFamily="82" charset="0"/>
            </a:endParaRPr>
          </a:p>
        </p:txBody>
      </p:sp>
      <p:pic>
        <p:nvPicPr>
          <p:cNvPr id="19460" name="Picture 3" descr="F:\creta\P1050450.JPG"/>
          <p:cNvPicPr>
            <a:picLocks noGrp="1" noChangeAspect="1" noChangeArrowheads="1"/>
          </p:cNvPicPr>
          <p:nvPr>
            <p:ph sz="quarter" idx="2"/>
          </p:nvPr>
        </p:nvPicPr>
        <p:blipFill>
          <a:blip r:embed="rId2"/>
          <a:srcRect/>
          <a:stretch>
            <a:fillRect/>
          </a:stretch>
        </p:blipFill>
        <p:spPr>
          <a:xfrm>
            <a:off x="381000" y="1676400"/>
            <a:ext cx="4040188" cy="3259138"/>
          </a:xfrm>
        </p:spPr>
      </p:pic>
      <p:pic>
        <p:nvPicPr>
          <p:cNvPr id="19461" name="Picture 2" descr="F:\creta\P1050454.JPG"/>
          <p:cNvPicPr>
            <a:picLocks noGrp="1" noChangeAspect="1" noChangeArrowheads="1"/>
          </p:cNvPicPr>
          <p:nvPr>
            <p:ph sz="quarter" idx="4"/>
          </p:nvPr>
        </p:nvPicPr>
        <p:blipFill>
          <a:blip r:embed="rId3"/>
          <a:srcRect/>
          <a:stretch>
            <a:fillRect/>
          </a:stretch>
        </p:blipFill>
        <p:spPr>
          <a:xfrm>
            <a:off x="4724400" y="1371600"/>
            <a:ext cx="4041775" cy="3030538"/>
          </a:xfrm>
        </p:spPr>
      </p:pic>
      <p:pic>
        <p:nvPicPr>
          <p:cNvPr id="19462" name="Picture 4" descr="F:\creta\P1050463.JPG"/>
          <p:cNvPicPr>
            <a:picLocks noChangeAspect="1" noChangeArrowheads="1"/>
          </p:cNvPicPr>
          <p:nvPr/>
        </p:nvPicPr>
        <p:blipFill>
          <a:blip r:embed="rId4"/>
          <a:srcRect/>
          <a:stretch>
            <a:fillRect/>
          </a:stretch>
        </p:blipFill>
        <p:spPr bwMode="auto">
          <a:xfrm>
            <a:off x="3505200" y="4267200"/>
            <a:ext cx="3759200" cy="25908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4"/>
          <p:cNvSpPr>
            <a:spLocks noGrp="1"/>
          </p:cNvSpPr>
          <p:nvPr>
            <p:ph type="title"/>
          </p:nvPr>
        </p:nvSpPr>
        <p:spPr>
          <a:xfrm>
            <a:off x="685800" y="514350"/>
            <a:ext cx="7086600" cy="933450"/>
          </a:xfrm>
        </p:spPr>
        <p:txBody>
          <a:bodyPr/>
          <a:lstStyle/>
          <a:p>
            <a:r>
              <a:rPr lang="it-IT" sz="1800" smtClean="0">
                <a:latin typeface="Algerian" pitchFamily="82" charset="0"/>
              </a:rPr>
              <a:t>Participarea mea la seminar s-a datorat finan</a:t>
            </a:r>
            <a:r>
              <a:rPr lang="ro-RO" sz="1800" b="1" smtClean="0">
                <a:latin typeface="Algerian" pitchFamily="82" charset="0"/>
              </a:rPr>
              <a:t>ŢĂ</a:t>
            </a:r>
            <a:r>
              <a:rPr lang="it-IT" sz="1800" smtClean="0">
                <a:latin typeface="Algerian" pitchFamily="82" charset="0"/>
              </a:rPr>
              <a:t>rii  din Fonduri LLP - Programul Sectorial Comenius  </a:t>
            </a:r>
            <a:r>
              <a:rPr lang="it-IT" sz="2000" smtClean="0">
                <a:latin typeface="Algerian" pitchFamily="82" charset="0"/>
              </a:rPr>
              <a:t>-</a:t>
            </a:r>
            <a:endParaRPr lang="en-US" sz="2000" smtClean="0">
              <a:latin typeface="Algerian" pitchFamily="82" charset="0"/>
            </a:endParaRPr>
          </a:p>
        </p:txBody>
      </p:sp>
      <p:pic>
        <p:nvPicPr>
          <p:cNvPr id="20483" name="Picture 2" descr="F:\creta\P1050522.JPG"/>
          <p:cNvPicPr>
            <a:picLocks noGrp="1" noChangeAspect="1" noChangeArrowheads="1"/>
          </p:cNvPicPr>
          <p:nvPr>
            <p:ph sz="half" idx="1"/>
          </p:nvPr>
        </p:nvPicPr>
        <p:blipFill>
          <a:blip r:embed="rId2"/>
          <a:srcRect/>
          <a:stretch>
            <a:fillRect/>
          </a:stretch>
        </p:blipFill>
        <p:spPr>
          <a:xfrm>
            <a:off x="4416425" y="1600200"/>
            <a:ext cx="3486150" cy="4648200"/>
          </a:xfrm>
        </p:spPr>
      </p:pic>
      <p:pic>
        <p:nvPicPr>
          <p:cNvPr id="20484" name="Picture 3" descr="F:\creta\P1050558.JPG"/>
          <p:cNvPicPr>
            <a:picLocks noChangeAspect="1" noChangeArrowheads="1"/>
          </p:cNvPicPr>
          <p:nvPr/>
        </p:nvPicPr>
        <p:blipFill>
          <a:blip r:embed="rId3"/>
          <a:srcRect/>
          <a:stretch>
            <a:fillRect/>
          </a:stretch>
        </p:blipFill>
        <p:spPr bwMode="auto">
          <a:xfrm>
            <a:off x="838200" y="1600200"/>
            <a:ext cx="3181350" cy="46482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 descr="F:\creta\P1050473.JPG"/>
          <p:cNvPicPr>
            <a:picLocks noGrp="1" noChangeAspect="1" noChangeArrowheads="1"/>
          </p:cNvPicPr>
          <p:nvPr>
            <p:ph sz="half" idx="4294967295"/>
          </p:nvPr>
        </p:nvPicPr>
        <p:blipFill>
          <a:blip r:embed="rId2"/>
          <a:srcRect/>
          <a:stretch>
            <a:fillRect/>
          </a:stretch>
        </p:blipFill>
        <p:spPr>
          <a:xfrm>
            <a:off x="4800600" y="457200"/>
            <a:ext cx="4197350" cy="3148013"/>
          </a:xfrm>
        </p:spPr>
      </p:pic>
      <p:sp>
        <p:nvSpPr>
          <p:cNvPr id="9" name="Text Placeholder 8"/>
          <p:cNvSpPr>
            <a:spLocks noGrp="1"/>
          </p:cNvSpPr>
          <p:nvPr>
            <p:ph type="body" idx="4294967295"/>
          </p:nvPr>
        </p:nvSpPr>
        <p:spPr>
          <a:xfrm>
            <a:off x="0" y="457200"/>
            <a:ext cx="3429000" cy="6400800"/>
          </a:xfrm>
        </p:spPr>
        <p:txBody>
          <a:bodyPr>
            <a:noAutofit/>
          </a:bodyPr>
          <a:lstStyle/>
          <a:p>
            <a:pPr marL="274320" indent="-274320" fontAlgn="auto">
              <a:spcAft>
                <a:spcPts val="0"/>
              </a:spcAft>
              <a:buClr>
                <a:schemeClr val="accent3"/>
              </a:buClr>
              <a:buFont typeface="Wingdings 2"/>
              <a:buChar char=""/>
              <a:defRPr/>
            </a:pPr>
            <a:r>
              <a:rPr lang="vi-VN" sz="2400" dirty="0" smtClean="0">
                <a:solidFill>
                  <a:schemeClr val="accent6">
                    <a:lumMod val="50000"/>
                  </a:schemeClr>
                </a:solidFill>
              </a:rPr>
              <a:t>Cu acest prilej am cunoscut colegi din alte ţări ale Europei, proveniţi din  contexte  educaţionale, culturale  diferite cu care am schimbat  informatii,  experienţe, bune practici, ce mi-au permis dezvoltarea competenţelor  şi  îmbunătaţirea metodelor de predare.  </a:t>
            </a:r>
            <a:endParaRPr lang="en-US" sz="2400" dirty="0">
              <a:solidFill>
                <a:schemeClr val="accent6">
                  <a:lumMod val="50000"/>
                </a:schemeClr>
              </a:solidFill>
              <a:latin typeface="Algerian" pitchFamily="82" charset="0"/>
            </a:endParaRPr>
          </a:p>
        </p:txBody>
      </p:sp>
      <p:pic>
        <p:nvPicPr>
          <p:cNvPr id="21507" name="Picture 3" descr="F:\creta\P1050729.JPG"/>
          <p:cNvPicPr>
            <a:picLocks noChangeAspect="1" noChangeArrowheads="1"/>
          </p:cNvPicPr>
          <p:nvPr/>
        </p:nvPicPr>
        <p:blipFill>
          <a:blip r:embed="rId3"/>
          <a:srcRect/>
          <a:stretch>
            <a:fillRect/>
          </a:stretch>
        </p:blipFill>
        <p:spPr bwMode="auto">
          <a:xfrm>
            <a:off x="3581400" y="3429000"/>
            <a:ext cx="4038600" cy="32448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85800" y="514350"/>
            <a:ext cx="2743200" cy="1162050"/>
          </a:xfrm>
        </p:spPr>
        <p:txBody>
          <a:bodyPr/>
          <a:lstStyle/>
          <a:p>
            <a:r>
              <a:rPr lang="vi-VN" sz="2000" smtClean="0"/>
              <a:t>Am legat  prietenii şi  ne-am propus colaborări ulterioare si demarări de proiecte .</a:t>
            </a:r>
            <a:endParaRPr lang="en-US" sz="2000" smtClean="0">
              <a:latin typeface="Algerian" pitchFamily="82" charset="0"/>
            </a:endParaRPr>
          </a:p>
        </p:txBody>
      </p:sp>
      <p:pic>
        <p:nvPicPr>
          <p:cNvPr id="22531" name="Picture 3" descr="F:\creta\P1050812.JPG"/>
          <p:cNvPicPr>
            <a:picLocks noGrp="1" noChangeAspect="1" noChangeArrowheads="1"/>
          </p:cNvPicPr>
          <p:nvPr>
            <p:ph sz="half" idx="1"/>
          </p:nvPr>
        </p:nvPicPr>
        <p:blipFill>
          <a:blip r:embed="rId2"/>
          <a:srcRect/>
          <a:stretch>
            <a:fillRect/>
          </a:stretch>
        </p:blipFill>
        <p:spPr>
          <a:xfrm>
            <a:off x="4032250" y="1143000"/>
            <a:ext cx="4978400" cy="3733800"/>
          </a:xfrm>
        </p:spPr>
      </p:pic>
      <p:pic>
        <p:nvPicPr>
          <p:cNvPr id="22532" name="Picture 2" descr="F:\creta\P1050786.JPG"/>
          <p:cNvPicPr>
            <a:picLocks noChangeAspect="1" noChangeArrowheads="1"/>
          </p:cNvPicPr>
          <p:nvPr/>
        </p:nvPicPr>
        <p:blipFill>
          <a:blip r:embed="rId3"/>
          <a:srcRect/>
          <a:stretch>
            <a:fillRect/>
          </a:stretch>
        </p:blipFill>
        <p:spPr bwMode="auto">
          <a:xfrm>
            <a:off x="381000" y="1752600"/>
            <a:ext cx="3173413" cy="457200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251</TotalTime>
  <Words>251</Words>
  <Application>Microsoft Office PowerPoint</Application>
  <PresentationFormat>On-screen Show (4:3)</PresentationFormat>
  <Paragraphs>21</Paragraphs>
  <Slides>10</Slides>
  <Notes>0</Notes>
  <HiddenSlides>0</HiddenSlides>
  <MMClips>0</MMClips>
  <ScaleCrop>false</ScaleCrop>
  <HeadingPairs>
    <vt:vector size="6" baseType="variant">
      <vt:variant>
        <vt:lpstr>Fonts Used</vt:lpstr>
      </vt:variant>
      <vt:variant>
        <vt:i4>6</vt:i4>
      </vt:variant>
      <vt:variant>
        <vt:lpstr>Design Template</vt:lpstr>
      </vt:variant>
      <vt:variant>
        <vt:i4>4</vt:i4>
      </vt:variant>
      <vt:variant>
        <vt:lpstr>Slide Titles</vt:lpstr>
      </vt:variant>
      <vt:variant>
        <vt:i4>10</vt:i4>
      </vt:variant>
    </vt:vector>
  </HeadingPairs>
  <TitlesOfParts>
    <vt:vector size="20" baseType="lpstr">
      <vt:lpstr>Constantia</vt:lpstr>
      <vt:lpstr>Arial</vt:lpstr>
      <vt:lpstr>Calibri</vt:lpstr>
      <vt:lpstr>Wingdings 2</vt:lpstr>
      <vt:lpstr>Algerian</vt:lpstr>
      <vt:lpstr>Times New Roman</vt:lpstr>
      <vt:lpstr>Flow</vt:lpstr>
      <vt:lpstr>Flow</vt:lpstr>
      <vt:lpstr>Flow</vt:lpstr>
      <vt:lpstr>Flow</vt:lpstr>
      <vt:lpstr> Ce este Comenius? </vt:lpstr>
      <vt:lpstr> MOBILITĂŢI INDIVIDUALE PENTRU FORMARE CONTINUĂ  </vt:lpstr>
      <vt:lpstr>     HERAKLION-CRETA          1-6 IULIE 2012 </vt:lpstr>
      <vt:lpstr> </vt:lpstr>
      <vt:lpstr>“</vt:lpstr>
      <vt:lpstr> Profesori   de la universitati de prestigiu din Europa si America au  prezentat  modele standard de instruire asistata de calculator</vt:lpstr>
      <vt:lpstr>Utilizarea calculatorului  permite explorarea naturii dincolo de clasa si eficientizeaza procesul  instructiv-educativ.</vt:lpstr>
      <vt:lpstr>Participarea mea la seminar s-a datorat finanŢĂrii  din Fonduri LLP - Programul Sectorial Comenius  -</vt:lpstr>
      <vt:lpstr>Slide 9</vt:lpstr>
      <vt:lpstr>Am legat  prietenii şi  ne-am propus colaborări ulterioare si demarări de proiecte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 este Comenius?</dc:title>
  <dc:creator>Viorica</dc:creator>
  <cp:lastModifiedBy>Georgiana</cp:lastModifiedBy>
  <cp:revision>33</cp:revision>
  <dcterms:created xsi:type="dcterms:W3CDTF">2012-09-11T17:49:21Z</dcterms:created>
  <dcterms:modified xsi:type="dcterms:W3CDTF">2012-10-04T18:17:53Z</dcterms:modified>
</cp:coreProperties>
</file>